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34" r:id="rId14"/>
    <p:sldId id="327" r:id="rId15"/>
    <p:sldId id="330" r:id="rId16"/>
    <p:sldId id="331" r:id="rId17"/>
    <p:sldId id="332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53" y="18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328446"/>
            <a:ext cx="10134600" cy="3048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Achieving Success in a Culture of Change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smtClean="0"/>
              <a:t>Reorganization and the Prospect of Positive Outcomes</a:t>
            </a:r>
            <a:endParaRPr lang="en-US" sz="3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4212" y="5029200"/>
            <a:ext cx="8229600" cy="91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Jeff downing,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digital projects librarian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366" y="2819401"/>
            <a:ext cx="991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30" y="4419600"/>
            <a:ext cx="1677817" cy="20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8600"/>
            <a:ext cx="9525000" cy="5715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28600"/>
            <a:ext cx="9144001" cy="13716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Expectation that grants will fund projects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57299"/>
            <a:ext cx="9134391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So we’re getting pretty good at writing grant applications!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Sheet music scanning ($500 Library mini-grant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Libraries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Texas Disability History Collection ($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25k,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TexTreasures/LSTA/IMLS)</a:t>
            </a:r>
          </a:p>
          <a:p>
            <a:pPr lvl="2"/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CoLA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Dept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of History, Libraries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Disability History/Archives Consortium and portal ($40k, NEH)</a:t>
            </a:r>
          </a:p>
          <a:p>
            <a:pPr lvl="2"/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CoLA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Dept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of History, Libraries</a:t>
            </a:r>
          </a:p>
          <a:p>
            <a:pPr marL="587375" lvl="1" indent="-342900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Borderlands ($10k,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CoLA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806450" lvl="2" indent="-342900"/>
            <a:r>
              <a:rPr lang="en-US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Dept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of History, Libraries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Through the Lens of the Fort Worth Star-Telegram: A Photographic View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of World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War II in Fort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Worth ($25k, TexTreasures/LSTA/IMLS</a:t>
            </a:r>
          </a:p>
          <a:p>
            <a:pPr lvl="2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Libraries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888" y="304800"/>
            <a:ext cx="9525000" cy="4800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51" y="-1524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Maverick Veterans’ Voices	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55643"/>
            <a:ext cx="9134391" cy="4114801"/>
          </a:xfrm>
        </p:spPr>
        <p:txBody>
          <a:bodyPr/>
          <a:lstStyle/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collection of oral histories from UTA alums with military ties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Seed money from COLA administration allowed for professional transcriptions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Lucky to have an experienced working group to conduct </a:t>
            </a:r>
            <a:b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interviews and design/develop the site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45" y="2895600"/>
            <a:ext cx="3615267" cy="36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888" y="304800"/>
            <a:ext cx="9525000" cy="3581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1524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UTA Libraries Digital Gallery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95401"/>
            <a:ext cx="9134391" cy="22098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Almost 40,000 images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from Special Collections.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Adding between 1k and 2k images/month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Fort Worth Star-Telegram World War II images will be included (15k by Aug. 2017)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Is now a “production shop”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project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Is also our most popular site, with over 330,000 views since </a:t>
            </a:r>
            <a:b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May 2014 launch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7" y="3276600"/>
            <a:ext cx="4138065" cy="32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888" y="304800"/>
            <a:ext cx="9525000" cy="4800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1524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Texas Disability History Collection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87" y="1249017"/>
            <a:ext cx="9134391" cy="4114801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Collaborative project with </a:t>
            </a:r>
            <a:r>
              <a:rPr lang="en-US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CoLA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Disability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History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Minor and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Libraries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First use of a Memorandum of Understanding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Has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potential to become a regional/national </a:t>
            </a:r>
            <a:b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resource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Most complex project to date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96" y="3352800"/>
            <a:ext cx="4852416" cy="32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888" y="304800"/>
            <a:ext cx="9525000" cy="5181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60" y="-1524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25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90" y="3962400"/>
            <a:ext cx="4070422" cy="2639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95400"/>
            <a:ext cx="9134391" cy="4572000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reorganization worked well for many, but not all, Library staff members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There have been a couple of “mini re-orgs”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Digital Creation and SPCO departments have several success stories to promote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We’ve become (mostly) comfortable and happy with our new business model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812" y="317373"/>
            <a:ext cx="9525000" cy="4648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6578" y="-508542"/>
            <a:ext cx="9134159" cy="1659636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Background: About UTA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6578" y="1320545"/>
            <a:ext cx="9439200" cy="4978909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Physically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located in the heart of the thriving DFW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Metroplex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the University’s more than </a:t>
            </a: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51,000 students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in campus-based and online degree programs represent about 100 countries and pursue more than </a:t>
            </a: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180 bachelor’s, master’s, and doctoral degrees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in a broad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range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of disciplines. 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Engineering, Nursing and Business are among the largest teaching/research programs.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Thousands of students are virtual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3810000"/>
            <a:ext cx="4108990" cy="27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888" y="304800"/>
            <a:ext cx="9525000" cy="524336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286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Background: UTA Libraries - Then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88180"/>
            <a:ext cx="9134391" cy="4114801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Prior to 2013, Library had a traditional service model. Many staff had been in their positions for several years 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Public Services – Reference, Subject Liaisons, Circulation, Stacks Management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Technical Services – Collection Development, Acquisitions, Cataloging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Branch Libraries – Architecture/Fine Arts and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Science/Engineering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Administration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97" y="3810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888" y="304800"/>
            <a:ext cx="9525000" cy="524336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28599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2013 – Library-Wide Reorganization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95400"/>
            <a:ext cx="9134391" cy="4876802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 Spring 2013, all staff were presented with an opportunity by the Dean to select up to 7 positions for consideration and 3 positions they did not want. </a:t>
            </a: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Approximately </a:t>
            </a:r>
            <a:r>
              <a:rPr 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two weeks later, staff received personalized emails from the Dean with information on their new position. A few individuals stayed in their previous positions, but most did not.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By the start of the 2013 Fall Semester, most staff were working 100% in their new positions. Some were already experienced in their new </a:t>
            </a: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duties</a:t>
            </a:r>
            <a:r>
              <a:rPr 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were not</a:t>
            </a: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norm was no longer the norm!</a:t>
            </a:r>
            <a:endParaRPr lang="en-US" sz="2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37338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888" y="304800"/>
            <a:ext cx="9525000" cy="3200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28600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Background: UTA Libraries - Now	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68606"/>
            <a:ext cx="9134391" cy="4114801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It’s all about </a:t>
            </a:r>
            <a:r>
              <a:rPr lang="en-US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Student Success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Want to try something new? Ask – how will it benefit students?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2" y="2743200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888" y="304800"/>
            <a:ext cx="9525000" cy="4953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304800"/>
            <a:ext cx="9144001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Moving on 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87" y="1295400"/>
            <a:ext cx="9134391" cy="4343400"/>
          </a:xfrm>
        </p:spPr>
        <p:txBody>
          <a:bodyPr/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My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background includes: Serials acquisitions/cataloging → Library Liaison Officer (Serials training) → Library marketing (regional)→ Retrospection conversion projects manager → Assistant Head of Technical Services → National/international sales and marketing manager → Collection Development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→ Digital Projects Librarian??!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 had many years of experience in traditional technical services operations and also in marketing and sales. But I didn’t know anything about digitization!</a:t>
            </a:r>
          </a:p>
          <a:p>
            <a:endParaRPr lang="en-US" dirty="0"/>
          </a:p>
        </p:txBody>
      </p:sp>
      <p:pic>
        <p:nvPicPr>
          <p:cNvPr id="1026" name="Picture 2" descr="Jeff Downing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4090890"/>
            <a:ext cx="2434620" cy="24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888" y="304800"/>
            <a:ext cx="9525000" cy="4800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6" y="-166838"/>
            <a:ext cx="9144001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What we learned early on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319061"/>
            <a:ext cx="9134391" cy="3633939"/>
          </a:xfrm>
        </p:spPr>
        <p:txBody>
          <a:bodyPr>
            <a:normAutofit/>
          </a:bodyPr>
          <a:lstStyle/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Be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OK with: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knowing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you don’t know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much.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Be sure your manager is also OK with your lack of immediate knowledge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 c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haotic environment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Learn what’s important to the organization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 are the organization’s priorities?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 are your manager’s priorities?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How can you help them achieve their goals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810000"/>
            <a:ext cx="4873404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888" y="304800"/>
            <a:ext cx="9525000" cy="5715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28600"/>
            <a:ext cx="9144001" cy="13716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 we learned early on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97" y="1257299"/>
            <a:ext cx="9134391" cy="4114801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Build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internal and external networks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Networks should allow for honest exchanges and learning opportunities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Networks should not be extended pity parties</a:t>
            </a:r>
          </a:p>
          <a:p>
            <a:pPr lvl="0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Achieve some form of success as early as possible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Build confidence in your abilities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Market the success so others will know you are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successful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Prove your value to stakeholders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Always have some “gee whiz” numbers on hand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Develop talking points around the success of your project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Have examples of direct impact on student achievement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Seek out opportunities to promote your work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690" y="304799"/>
            <a:ext cx="9525000" cy="57607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7" y="-266700"/>
            <a:ext cx="9144001" cy="163830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Collaborations between Digital Creation and Special Collections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4191000"/>
            <a:ext cx="4724400" cy="2381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99" y="1295400"/>
            <a:ext cx="9134391" cy="38861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History of projects involving SPCO and the Digital Library Services departments</a:t>
            </a:r>
          </a:p>
          <a:p>
            <a:pPr lvl="1">
              <a:lnSpc>
                <a:spcPct val="100000"/>
              </a:lnSpc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Birds and Watchers – Jessie </a:t>
            </a:r>
            <a:r>
              <a:rPr lang="en-US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Maye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Smith</a:t>
            </a:r>
          </a:p>
          <a:p>
            <a:pPr lvl="1">
              <a:lnSpc>
                <a:spcPct val="100000"/>
              </a:lnSpc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Tejano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Voices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Re-org brought closer ties, deliberate planning and expected outcomes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Two Digital Project Librarians are housed in SPCO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Working groups include staff from both departments and external partners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DC creates online exhibits for all of SPCO’s physical exhibits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Creation of planning team for projects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Play off of strengths, recognize cultural differences</a:t>
            </a:r>
          </a:p>
          <a:p>
            <a:pPr marL="463550" lvl="2" indent="0"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31775" lvl="1" indent="0"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4873beb7-5857-4685-be1f-d57550cc96cc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404</TotalTime>
  <Words>761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Digital Blue Tunnel 16x9</vt:lpstr>
      <vt:lpstr>Achieving Success in a Culture of Change  Reorganization and the Prospect of Positive Outcomes</vt:lpstr>
      <vt:lpstr>Background: About UTA</vt:lpstr>
      <vt:lpstr>Background: UTA Libraries - Then</vt:lpstr>
      <vt:lpstr>2013 – Library-Wide Reorganization</vt:lpstr>
      <vt:lpstr>Background: UTA Libraries - Now </vt:lpstr>
      <vt:lpstr>Moving on … </vt:lpstr>
      <vt:lpstr>What we learned early on</vt:lpstr>
      <vt:lpstr>What we learned early on</vt:lpstr>
      <vt:lpstr>Collaborations between Digital Creation and Special Collections </vt:lpstr>
      <vt:lpstr>Expectation that grants will fund projects</vt:lpstr>
      <vt:lpstr>Maverick Veterans’ Voices </vt:lpstr>
      <vt:lpstr>UTA Libraries Digital Gallery</vt:lpstr>
      <vt:lpstr>Texas Disability History Collection</vt:lpstr>
      <vt:lpstr>Conclusion</vt:lpstr>
    </vt:vector>
  </TitlesOfParts>
  <Company>University of Texas at 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knew when I met you an adventure was going to happen:</dc:title>
  <dc:creator>Downing, Jeffrey G</dc:creator>
  <cp:lastModifiedBy>Downing, Jeffrey G</cp:lastModifiedBy>
  <cp:revision>39</cp:revision>
  <dcterms:created xsi:type="dcterms:W3CDTF">2016-11-03T17:42:20Z</dcterms:created>
  <dcterms:modified xsi:type="dcterms:W3CDTF">2016-12-15T18:12:30Z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