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77" r:id="rId28"/>
    <p:sldId id="284" r:id="rId29"/>
    <p:sldId id="283"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0" autoAdjust="0"/>
  </p:normalViewPr>
  <p:slideViewPr>
    <p:cSldViewPr>
      <p:cViewPr varScale="1">
        <p:scale>
          <a:sx n="99" d="100"/>
          <a:sy n="99" d="100"/>
        </p:scale>
        <p:origin x="-1974" y="-90"/>
      </p:cViewPr>
      <p:guideLst>
        <p:guide orient="horz" pos="2160"/>
        <p:guide pos="2880"/>
      </p:guideLst>
    </p:cSldViewPr>
  </p:slideViewPr>
  <p:notesTextViewPr>
    <p:cViewPr>
      <p:scale>
        <a:sx n="1" d="1"/>
        <a:sy n="1" d="1"/>
      </p:scale>
      <p:origin x="0" y="0"/>
    </p:cViewPr>
  </p:notesTextViewPr>
  <p:notesViewPr>
    <p:cSldViewPr>
      <p:cViewPr varScale="1">
        <p:scale>
          <a:sx n="113" d="100"/>
          <a:sy n="113" d="100"/>
        </p:scale>
        <p:origin x="1752"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B9C1139-6B8A-48B5-B70A-CF6D04B4365A}" type="datetimeFigureOut">
              <a:rPr lang="en-US" smtClean="0"/>
              <a:t>8/5/2016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857E8E6-2670-4D60-9693-D5E62ACF1356}" type="slidenum">
              <a:rPr lang="en-US" smtClean="0"/>
              <a:t>‹#›</a:t>
            </a:fld>
            <a:endParaRPr lang="en-US"/>
          </a:p>
        </p:txBody>
      </p:sp>
    </p:spTree>
    <p:extLst>
      <p:ext uri="{BB962C8B-B14F-4D97-AF65-F5344CB8AC3E}">
        <p14:creationId xmlns:p14="http://schemas.microsoft.com/office/powerpoint/2010/main" val="289566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okinfo.com/researcherid/ridlab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rcid.org/footer/privacy-polic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researchgate.ne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nytimes.com/2012/01/17/science/open-science-challenges-journal-tradition-with-web-collabora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forbes.com/sites/cherylsnappconner/2014/01/25/the-important-linkedin-settings-most-people-miss/" TargetMode="External"/><Relationship Id="rId5" Type="http://schemas.openxmlformats.org/officeDocument/2006/relationships/hyperlink" Target="http://blog.impactstory.org/linkedin-networking/" TargetMode="External"/><Relationship Id="rId4" Type="http://schemas.openxmlformats.org/officeDocument/2006/relationships/hyperlink" Target="http://blog.impactstory.org/7-tips-to-supercharge-your-academic-linkedin-profil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olar.google.com/intl/en/scholar/citation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ired.com/2013/03/r-i-p-google-read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1</a:t>
            </a:fld>
            <a:endParaRPr lang="en-US"/>
          </a:p>
        </p:txBody>
      </p:sp>
    </p:spTree>
    <p:extLst>
      <p:ext uri="{BB962C8B-B14F-4D97-AF65-F5344CB8AC3E}">
        <p14:creationId xmlns:p14="http://schemas.microsoft.com/office/powerpoint/2010/main" val="197593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Distinguishes between similar author names by assigning each author a in Scopus a unique number and grouping together all of the documents written by that author. </a:t>
            </a:r>
            <a:r>
              <a:rPr lang="en-US" sz="1200" b="0" i="0" kern="1200" dirty="0" smtClean="0">
                <a:solidFill>
                  <a:schemeClr val="tx1"/>
                </a:solidFill>
                <a:effectLst/>
                <a:latin typeface="+mn-lt"/>
                <a:ea typeface="+mn-ea"/>
                <a:cs typeface="+mn-cs"/>
              </a:rPr>
              <a:t>Additionally, author names in Scopus can be formatted differently.</a:t>
            </a:r>
            <a:endParaRPr lang="en-US" dirty="0" smtClean="0"/>
          </a:p>
          <a:p>
            <a:endParaRPr lang="en-US" dirty="0" smtClean="0"/>
          </a:p>
          <a:p>
            <a:r>
              <a:rPr lang="en-US" sz="1200" b="0" i="0" kern="1200" dirty="0" smtClean="0">
                <a:solidFill>
                  <a:schemeClr val="tx1"/>
                </a:solidFill>
                <a:effectLst/>
                <a:latin typeface="+mn-lt"/>
                <a:ea typeface="+mn-ea"/>
                <a:cs typeface="+mn-cs"/>
              </a:rPr>
              <a:t>To determine which author names should be grouped together under a single identifier number, the Scopus Author Identifier uses an algorithm that matches author names based on their affiliation, address, subject area, source title, dates of publication citations, and co-authors. When you search, this feature returns documents written by that author, even when an author is cited differently.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Scopus Author Identifier helps you to differentiate authors with common last names like Smith or Lee by returning a list of possible author matches with their affiliations and subject areas of interest. Scopus Author Identifier also helps you find authors who have been cited differently. When grouping author names under a unique author identifier number, Scopus takes into consideration last name variations, all possible combinations of first and last names, and the author name with and without initials. As a result, searches for a specific author include a preferred name and variants of the preferred name.</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10</a:t>
            </a:fld>
            <a:endParaRPr lang="en-US"/>
          </a:p>
        </p:txBody>
      </p:sp>
    </p:spTree>
    <p:extLst>
      <p:ext uri="{BB962C8B-B14F-4D97-AF65-F5344CB8AC3E}">
        <p14:creationId xmlns:p14="http://schemas.microsoft.com/office/powerpoint/2010/main" val="145001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11</a:t>
            </a:fld>
            <a:endParaRPr lang="en-US"/>
          </a:p>
        </p:txBody>
      </p:sp>
    </p:spTree>
    <p:extLst>
      <p:ext uri="{BB962C8B-B14F-4D97-AF65-F5344CB8AC3E}">
        <p14:creationId xmlns:p14="http://schemas.microsoft.com/office/powerpoint/2010/main" val="263527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Scopus uses an algorithm to determine which identifiers should be assigned to author names, however it sometimes makes mistakes.</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can't actually manage the information included on the ID profile page yourself.</a:t>
            </a: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12</a:t>
            </a:fld>
            <a:endParaRPr lang="en-US"/>
          </a:p>
        </p:txBody>
      </p:sp>
    </p:spTree>
    <p:extLst>
      <p:ext uri="{BB962C8B-B14F-4D97-AF65-F5344CB8AC3E}">
        <p14:creationId xmlns:p14="http://schemas.microsoft.com/office/powerpoint/2010/main" val="111079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ResearcherID provides a solution to the author ambiguity problem within the scholarly research community. Each member is assigned a unique identifier to enable researchers to manage their publication lists, track their times cited counts and h-index, identify potential collaborators and avoid author misidentification. In addition, your ResearcherID information integrates with the </a:t>
            </a:r>
            <a:r>
              <a:rPr lang="en-US" sz="1200" b="0" i="1" kern="1200" dirty="0" smtClean="0">
                <a:solidFill>
                  <a:schemeClr val="tx1"/>
                </a:solidFill>
                <a:effectLst/>
                <a:latin typeface="+mn-lt"/>
                <a:ea typeface="+mn-ea"/>
                <a:cs typeface="+mn-cs"/>
              </a:rPr>
              <a:t>Web of Science</a:t>
            </a:r>
            <a:r>
              <a:rPr lang="en-US" sz="1200" b="0" i="0" kern="1200" dirty="0" smtClean="0">
                <a:solidFill>
                  <a:schemeClr val="tx1"/>
                </a:solidFill>
                <a:effectLst/>
                <a:latin typeface="+mn-lt"/>
                <a:ea typeface="+mn-ea"/>
                <a:cs typeface="+mn-cs"/>
              </a:rPr>
              <a:t> and is ORCID compliant, allowing you to claim and showcase your publications from a single one account. Search the registry to find collaborators, review publication lists and explore how research is used around the world!</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13</a:t>
            </a:fld>
            <a:endParaRPr lang="en-US"/>
          </a:p>
        </p:txBody>
      </p:sp>
    </p:spTree>
    <p:extLst>
      <p:ext uri="{BB962C8B-B14F-4D97-AF65-F5344CB8AC3E}">
        <p14:creationId xmlns:p14="http://schemas.microsoft.com/office/powerpoint/2010/main" val="28545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14</a:t>
            </a:fld>
            <a:endParaRPr lang="en-US"/>
          </a:p>
        </p:txBody>
      </p:sp>
    </p:spTree>
    <p:extLst>
      <p:ext uri="{BB962C8B-B14F-4D97-AF65-F5344CB8AC3E}">
        <p14:creationId xmlns:p14="http://schemas.microsoft.com/office/powerpoint/2010/main" val="158156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ResearcherID itself is a free service, though further use of Web of Science is contingent on your institution having access to Web of Science.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through the </a:t>
            </a:r>
            <a:r>
              <a:rPr lang="en-US" sz="1200" b="0" i="0" u="none" strike="noStrike" kern="1200" dirty="0" smtClean="0">
                <a:solidFill>
                  <a:schemeClr val="tx1"/>
                </a:solidFill>
                <a:effectLst/>
                <a:latin typeface="+mn-lt"/>
                <a:ea typeface="+mn-ea"/>
                <a:cs typeface="+mn-cs"/>
                <a:hlinkClick r:id="rId3"/>
              </a:rPr>
              <a:t>ResearcherID Labs</a:t>
            </a:r>
            <a:r>
              <a:rPr lang="en-US" sz="1200" b="0" i="0" kern="1200" dirty="0" smtClean="0">
                <a:solidFill>
                  <a:schemeClr val="tx1"/>
                </a:solidFill>
                <a:effectLst/>
                <a:latin typeface="+mn-lt"/>
                <a:ea typeface="+mn-ea"/>
                <a:cs typeface="+mn-cs"/>
              </a:rPr>
              <a:t> you can create visual Collaboration Networks and Citing Articles Networks created from Web of Science data</a:t>
            </a:r>
          </a:p>
          <a:p>
            <a:r>
              <a:rPr lang="en-US" sz="1200" b="0" i="0" kern="1200" dirty="0" smtClean="0">
                <a:solidFill>
                  <a:schemeClr val="tx1"/>
                </a:solidFill>
                <a:effectLst/>
                <a:latin typeface="+mn-lt"/>
                <a:ea typeface="+mn-ea"/>
                <a:cs typeface="+mn-cs"/>
              </a:rPr>
              <a:t>Like ORCID you can determine what information about you is public or private, but it seems as if the level of control is less granular than that of ORCID.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Citation metrics </a:t>
            </a:r>
            <a:r>
              <a:rPr lang="en-US" dirty="0" smtClean="0"/>
              <a:t>are derived solely from the Web of Science Core collections so they aren’t exhaustive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Unlike the ORCID, ResearcherID only allows you to add journal articles to the list, so any other research output is excluded</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7E8E6-2670-4D60-9693-D5E62ACF1356}" type="slidenum">
              <a:rPr lang="en-US" smtClean="0"/>
              <a:t>15</a:t>
            </a:fld>
            <a:endParaRPr lang="en-US"/>
          </a:p>
        </p:txBody>
      </p:sp>
    </p:spTree>
    <p:extLst>
      <p:ext uri="{BB962C8B-B14F-4D97-AF65-F5344CB8AC3E}">
        <p14:creationId xmlns:p14="http://schemas.microsoft.com/office/powerpoint/2010/main" val="77584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ORCID provides an identifier for individuals to use with their name as they engage in research, scholarship, and innovation activities. ORCID is freely available to every individual researcher, who can claim their ID, keep their information current and manage their record of activities, whether these activities are publishing a new article, making your data available on </a:t>
            </a:r>
            <a:r>
              <a:rPr lang="en-US" sz="1200" b="0" i="0" kern="1200" dirty="0" err="1" smtClean="0">
                <a:solidFill>
                  <a:schemeClr val="tx1"/>
                </a:solidFill>
                <a:effectLst/>
                <a:latin typeface="+mn-lt"/>
                <a:ea typeface="+mn-ea"/>
                <a:cs typeface="+mn-cs"/>
              </a:rPr>
              <a:t>Figshare</a:t>
            </a:r>
            <a:r>
              <a:rPr lang="en-US" sz="1200" b="0" i="0" kern="1200" dirty="0" smtClean="0">
                <a:solidFill>
                  <a:schemeClr val="tx1"/>
                </a:solidFill>
                <a:effectLst/>
                <a:latin typeface="+mn-lt"/>
                <a:ea typeface="+mn-ea"/>
                <a:cs typeface="+mn-cs"/>
              </a:rPr>
              <a:t>, or whether it is a presentation--ORCID supports over thirty different expressions of scholarly activity.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is run by a board composed of members drawn from universities, publishers, and funding organizations.</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16</a:t>
            </a:fld>
            <a:endParaRPr lang="en-US"/>
          </a:p>
        </p:txBody>
      </p:sp>
    </p:spTree>
    <p:extLst>
      <p:ext uri="{BB962C8B-B14F-4D97-AF65-F5344CB8AC3E}">
        <p14:creationId xmlns:p14="http://schemas.microsoft.com/office/powerpoint/2010/main" val="70281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17</a:t>
            </a:fld>
            <a:endParaRPr lang="en-US"/>
          </a:p>
        </p:txBody>
      </p:sp>
    </p:spTree>
    <p:extLst>
      <p:ext uri="{BB962C8B-B14F-4D97-AF65-F5344CB8AC3E}">
        <p14:creationId xmlns:p14="http://schemas.microsoft.com/office/powerpoint/2010/main" val="383428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ORCID has a solid </a:t>
            </a:r>
            <a:r>
              <a:rPr lang="en-US" sz="1200" b="0" i="0" u="none" strike="noStrike" kern="1200" dirty="0" smtClean="0">
                <a:solidFill>
                  <a:schemeClr val="tx1"/>
                </a:solidFill>
                <a:effectLst/>
                <a:latin typeface="+mn-lt"/>
                <a:ea typeface="+mn-ea"/>
                <a:cs typeface="+mn-cs"/>
                <a:hlinkClick r:id="rId3"/>
              </a:rPr>
              <a:t>Privacy Policy</a:t>
            </a:r>
            <a:r>
              <a:rPr lang="en-US" sz="1200" b="0" i="0" kern="1200" dirty="0" smtClean="0">
                <a:solidFill>
                  <a:schemeClr val="tx1"/>
                </a:solidFill>
                <a:effectLst/>
                <a:latin typeface="+mn-lt"/>
                <a:ea typeface="+mn-ea"/>
                <a:cs typeface="+mn-cs"/>
              </a:rPr>
              <a:t> on their website and as far as I've been able to find there aren't any concerns beyond the usual caveats. In addition, ORCID provides a very granular level of privacy controls, allowing the user to display as much, or as little, as they want.</a:t>
            </a:r>
            <a:endParaRPr lang="en-US" baseline="0" dirty="0" smtClean="0"/>
          </a:p>
          <a:p>
            <a:endParaRPr lang="en-US" baseline="0" dirty="0" smtClean="0"/>
          </a:p>
          <a:p>
            <a:r>
              <a:rPr lang="en-US" baseline="0" dirty="0" smtClean="0"/>
              <a:t>Authors have to update and upkeep everything themselves and make sure the update all the other services after you’ve updated ORCID…it’s kind of exhausting!</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18</a:t>
            </a:fld>
            <a:endParaRPr lang="en-US"/>
          </a:p>
        </p:txBody>
      </p:sp>
    </p:spTree>
    <p:extLst>
      <p:ext uri="{BB962C8B-B14F-4D97-AF65-F5344CB8AC3E}">
        <p14:creationId xmlns:p14="http://schemas.microsoft.com/office/powerpoint/2010/main" val="407737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hlinkClick r:id="rId3"/>
              </a:rPr>
              <a:t>ResearchGate</a:t>
            </a:r>
            <a:r>
              <a:rPr lang="en-US" sz="1200" b="0" i="0" kern="1200" dirty="0" smtClean="0">
                <a:solidFill>
                  <a:schemeClr val="tx1"/>
                </a:solidFill>
                <a:effectLst/>
                <a:latin typeface="+mn-lt"/>
                <a:ea typeface="+mn-ea"/>
                <a:cs typeface="+mn-cs"/>
              </a:rPr>
              <a:t> is a social network for academics. </a:t>
            </a:r>
            <a:r>
              <a:rPr lang="en-US" sz="1200" b="0" i="0" u="none" strike="noStrike" kern="1200" dirty="0" smtClean="0">
                <a:solidFill>
                  <a:schemeClr val="tx1"/>
                </a:solidFill>
                <a:effectLst/>
                <a:latin typeface="+mn-lt"/>
                <a:ea typeface="+mn-ea"/>
                <a:cs typeface="+mn-cs"/>
                <a:hlinkClick r:id="rId4"/>
              </a:rPr>
              <a:t>Similar to Facebook, Twitter, and LinkedIn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ResearchGate</a:t>
            </a:r>
            <a:r>
              <a:rPr lang="en-US" sz="1200" b="0" i="0" kern="1200" dirty="0" smtClean="0">
                <a:solidFill>
                  <a:schemeClr val="tx1"/>
                </a:solidFill>
                <a:effectLst/>
                <a:latin typeface="+mn-lt"/>
                <a:ea typeface="+mn-ea"/>
                <a:cs typeface="+mn-cs"/>
              </a:rPr>
              <a:t> mixes the three together to create a network to connect researchers and their research, however, only researchers connected to an academic institution are able to register. After registration you'll be able to create a profile which displays your education, your expertise, your publications, your interests, and your contact details among other things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Recommendations</a:t>
            </a:r>
            <a:r>
              <a:rPr lang="en-US" sz="1200" b="0" i="0" kern="1200" baseline="0" dirty="0" smtClean="0">
                <a:solidFill>
                  <a:schemeClr val="tx1"/>
                </a:solidFill>
                <a:effectLst/>
                <a:latin typeface="+mn-lt"/>
                <a:ea typeface="+mn-ea"/>
                <a:cs typeface="+mn-cs"/>
              </a:rPr>
              <a:t> can be random for a librarian, dependent upon searches I’ve done in the past, and completely unrelated to my own area of interest.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Unlike Facebook you cannot control your friends. It’s more like a business page where individuals can like and follow your work.</a:t>
            </a:r>
          </a:p>
          <a:p>
            <a:endParaRPr lang="en-US" sz="1200" b="0" i="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19</a:t>
            </a:fld>
            <a:endParaRPr lang="en-US"/>
          </a:p>
        </p:txBody>
      </p:sp>
    </p:spTree>
    <p:extLst>
      <p:ext uri="{BB962C8B-B14F-4D97-AF65-F5344CB8AC3E}">
        <p14:creationId xmlns:p14="http://schemas.microsoft.com/office/powerpoint/2010/main" val="228939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2</a:t>
            </a:fld>
            <a:endParaRPr lang="en-US"/>
          </a:p>
        </p:txBody>
      </p:sp>
    </p:spTree>
    <p:extLst>
      <p:ext uri="{BB962C8B-B14F-4D97-AF65-F5344CB8AC3E}">
        <p14:creationId xmlns:p14="http://schemas.microsoft.com/office/powerpoint/2010/main" val="165374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20</a:t>
            </a:fld>
            <a:endParaRPr lang="en-US"/>
          </a:p>
        </p:txBody>
      </p:sp>
    </p:spTree>
    <p:extLst>
      <p:ext uri="{BB962C8B-B14F-4D97-AF65-F5344CB8AC3E}">
        <p14:creationId xmlns:p14="http://schemas.microsoft.com/office/powerpoint/2010/main" val="314590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a:t>
            </a:r>
            <a:r>
              <a:rPr lang="en-US" baseline="0" dirty="0" smtClean="0"/>
              <a:t> </a:t>
            </a:r>
            <a:r>
              <a:rPr lang="en-US" dirty="0" smtClean="0"/>
              <a:t>to a large network of your peers</a:t>
            </a:r>
          </a:p>
          <a:p>
            <a:endParaRPr lang="en-US" dirty="0" smtClean="0"/>
          </a:p>
          <a:p>
            <a:r>
              <a:rPr lang="en-US" sz="1200" b="0" i="0" kern="1200" dirty="0" smtClean="0">
                <a:solidFill>
                  <a:schemeClr val="tx1"/>
                </a:solidFill>
                <a:effectLst/>
                <a:latin typeface="+mn-lt"/>
                <a:ea typeface="+mn-ea"/>
                <a:cs typeface="+mn-cs"/>
              </a:rPr>
              <a:t>Membership is a requirement to see anything other than people's profile pages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a:t>
            </a:r>
            <a:r>
              <a:rPr lang="en-US" sz="1200" b="0" i="0" kern="1200" baseline="0" dirty="0" smtClean="0">
                <a:solidFill>
                  <a:schemeClr val="tx1"/>
                </a:solidFill>
                <a:effectLst/>
                <a:latin typeface="+mn-lt"/>
                <a:ea typeface="+mn-ea"/>
                <a:cs typeface="+mn-cs"/>
              </a:rPr>
              <a:t> a researcher puts their full text article in research gate, and someone access and cites from research gate, research gate gets publication credit not the publisher, which hurts the publisher’s impact factor. This is being discussed at nursing/medical conferences.  </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21</a:t>
            </a:fld>
            <a:endParaRPr lang="en-US"/>
          </a:p>
        </p:txBody>
      </p:sp>
    </p:spTree>
    <p:extLst>
      <p:ext uri="{BB962C8B-B14F-4D97-AF65-F5344CB8AC3E}">
        <p14:creationId xmlns:p14="http://schemas.microsoft.com/office/powerpoint/2010/main" val="363361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LinkedIn</a:t>
            </a:r>
            <a:r>
              <a:rPr lang="en-US" sz="1200" b="0" i="0" kern="1200" dirty="0" smtClean="0">
                <a:solidFill>
                  <a:schemeClr val="tx1"/>
                </a:solidFill>
                <a:effectLst/>
                <a:latin typeface="+mn-lt"/>
                <a:ea typeface="+mn-ea"/>
                <a:cs typeface="+mn-cs"/>
              </a:rPr>
              <a:t> is a professional networking site mostly focused on a corporate or commercial audience. For many people LinkedIn functions as an online CV and as a way to keep up with previous co-workers or to discover new career opportunities.</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LinkedIn is so much more focused on finding employment opportunities and recruiting, how can it benefit the academic career? It can create </a:t>
            </a:r>
            <a:r>
              <a:rPr lang="en-US" sz="1200" b="0" i="0" u="none" strike="noStrike" kern="1200" dirty="0" smtClean="0">
                <a:solidFill>
                  <a:schemeClr val="tx1"/>
                </a:solidFill>
                <a:effectLst/>
                <a:latin typeface="+mn-lt"/>
                <a:ea typeface="+mn-ea"/>
                <a:cs typeface="+mn-cs"/>
                <a:hlinkClick r:id="rId4"/>
              </a:rPr>
              <a:t>visibility beyond academia</a:t>
            </a:r>
            <a:r>
              <a:rPr lang="en-US" sz="1200" b="0" i="0" kern="1200" dirty="0" smtClean="0">
                <a:solidFill>
                  <a:schemeClr val="tx1"/>
                </a:solidFill>
                <a:effectLst/>
                <a:latin typeface="+mn-lt"/>
                <a:ea typeface="+mn-ea"/>
                <a:cs typeface="+mn-cs"/>
              </a:rPr>
              <a:t> and allow you to </a:t>
            </a:r>
            <a:r>
              <a:rPr lang="en-US" sz="1200" b="0" i="0" u="none" strike="noStrike" kern="1200" dirty="0" smtClean="0">
                <a:solidFill>
                  <a:schemeClr val="tx1"/>
                </a:solidFill>
                <a:effectLst/>
                <a:latin typeface="+mn-lt"/>
                <a:ea typeface="+mn-ea"/>
                <a:cs typeface="+mn-cs"/>
                <a:hlinkClick r:id="rId5"/>
              </a:rPr>
              <a:t>network with fellow researchers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usual caveats to privacy on social media apply, but LinkedIn privacy settings can be tricky to navigate and if not set correctly can </a:t>
            </a:r>
            <a:r>
              <a:rPr lang="en-US" sz="1200" b="0" i="0" u="none" strike="noStrike" kern="1200" dirty="0" smtClean="0">
                <a:solidFill>
                  <a:schemeClr val="tx1"/>
                </a:solidFill>
                <a:effectLst/>
                <a:latin typeface="+mn-lt"/>
                <a:ea typeface="+mn-ea"/>
                <a:cs typeface="+mn-cs"/>
                <a:hlinkClick r:id="rId6"/>
              </a:rPr>
              <a:t>result in embarrassing situations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22</a:t>
            </a:fld>
            <a:endParaRPr lang="en-US"/>
          </a:p>
        </p:txBody>
      </p:sp>
    </p:spTree>
    <p:extLst>
      <p:ext uri="{BB962C8B-B14F-4D97-AF65-F5344CB8AC3E}">
        <p14:creationId xmlns:p14="http://schemas.microsoft.com/office/powerpoint/2010/main" val="146361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23</a:t>
            </a:fld>
            <a:endParaRPr lang="en-US"/>
          </a:p>
        </p:txBody>
      </p:sp>
    </p:spTree>
    <p:extLst>
      <p:ext uri="{BB962C8B-B14F-4D97-AF65-F5344CB8AC3E}">
        <p14:creationId xmlns:p14="http://schemas.microsoft.com/office/powerpoint/2010/main" val="4201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Greater</a:t>
            </a:r>
            <a:r>
              <a:rPr lang="en-US" baseline="0" dirty="0" smtClean="0"/>
              <a:t> visibility due to LinkedIn’s ranking on Google</a:t>
            </a: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24</a:t>
            </a:fld>
            <a:endParaRPr lang="en-US"/>
          </a:p>
        </p:txBody>
      </p:sp>
    </p:spTree>
    <p:extLst>
      <p:ext uri="{BB962C8B-B14F-4D97-AF65-F5344CB8AC3E}">
        <p14:creationId xmlns:p14="http://schemas.microsoft.com/office/powerpoint/2010/main" val="41457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Mendeley</a:t>
            </a:r>
            <a:r>
              <a:rPr lang="en-US" sz="1200" b="0" i="0" kern="1200" dirty="0" smtClean="0">
                <a:solidFill>
                  <a:schemeClr val="tx1"/>
                </a:solidFill>
                <a:effectLst/>
                <a:latin typeface="+mn-lt"/>
                <a:ea typeface="+mn-ea"/>
                <a:cs typeface="+mn-cs"/>
              </a:rPr>
              <a:t> is a social reference manager. This means that you can use it to track your references and manage how they appear in your paper's bibliography, much like the traditional reference managers such as EndNote or RefWorks, but you can also use it to share recommendations, notes and even articles with your peers in research groups.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Mendeley is a free reference manager service, that will allow you to use it across platforms and devices. Since it's free, you won't lose any data if you move to a different place of employment, which might use different institutional software.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Mendeley collects all the usual data you provide plus they collect information on what you search and read to improve their recommendations to you.</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25</a:t>
            </a:fld>
            <a:endParaRPr lang="en-US"/>
          </a:p>
        </p:txBody>
      </p:sp>
    </p:spTree>
    <p:extLst>
      <p:ext uri="{BB962C8B-B14F-4D97-AF65-F5344CB8AC3E}">
        <p14:creationId xmlns:p14="http://schemas.microsoft.com/office/powerpoint/2010/main" val="2723072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Legality of sharing some of the copyrighted materials on the site is questionable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7E8E6-2670-4D60-9693-D5E62ACF1356}" type="slidenum">
              <a:rPr lang="en-US" smtClean="0"/>
              <a:t>26</a:t>
            </a:fld>
            <a:endParaRPr lang="en-US"/>
          </a:p>
        </p:txBody>
      </p:sp>
    </p:spTree>
    <p:extLst>
      <p:ext uri="{BB962C8B-B14F-4D97-AF65-F5344CB8AC3E}">
        <p14:creationId xmlns:p14="http://schemas.microsoft.com/office/powerpoint/2010/main" val="2877456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27</a:t>
            </a:fld>
            <a:endParaRPr lang="en-US"/>
          </a:p>
        </p:txBody>
      </p:sp>
    </p:spTree>
    <p:extLst>
      <p:ext uri="{BB962C8B-B14F-4D97-AF65-F5344CB8AC3E}">
        <p14:creationId xmlns:p14="http://schemas.microsoft.com/office/powerpoint/2010/main" val="361067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29</a:t>
            </a:fld>
            <a:endParaRPr lang="en-US"/>
          </a:p>
        </p:txBody>
      </p:sp>
    </p:spTree>
    <p:extLst>
      <p:ext uri="{BB962C8B-B14F-4D97-AF65-F5344CB8AC3E}">
        <p14:creationId xmlns:p14="http://schemas.microsoft.com/office/powerpoint/2010/main" val="80188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Differentiate</a:t>
            </a:r>
            <a:r>
              <a:rPr lang="en-US" baseline="0" dirty="0" smtClean="0"/>
              <a:t> your work from other authors with similar names and especially useful for authors with common names. Author identifiers distinguish between these names by assigning each author a unique number and grouping together all of the documents written by that author. </a:t>
            </a:r>
          </a:p>
          <a:p>
            <a:endParaRPr lang="en-US" baseline="0" dirty="0" smtClean="0"/>
          </a:p>
          <a:p>
            <a:r>
              <a:rPr lang="en-US" sz="1200" b="0" i="0" kern="1200" dirty="0" smtClean="0">
                <a:solidFill>
                  <a:schemeClr val="tx1"/>
                </a:solidFill>
                <a:effectLst/>
                <a:latin typeface="+mn-lt"/>
                <a:ea typeface="+mn-ea"/>
                <a:cs typeface="+mn-cs"/>
              </a:rPr>
              <a:t>As you pursue opportunities at different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and institutions around the world throughout your career, you can ensure that all of your research outputs are still attributed correctly to you and that your work can be found by others.</a:t>
            </a:r>
          </a:p>
          <a:p>
            <a:endParaRPr lang="en-US" dirty="0" smtClean="0"/>
          </a:p>
          <a:p>
            <a:r>
              <a:rPr lang="en-US" sz="1200" b="0" i="0" kern="1200" dirty="0" smtClean="0">
                <a:solidFill>
                  <a:schemeClr val="tx1"/>
                </a:solidFill>
                <a:effectLst/>
                <a:latin typeface="+mn-lt"/>
                <a:ea typeface="+mn-ea"/>
                <a:cs typeface="+mn-cs"/>
              </a:rPr>
              <a:t>Institutions, publishers and funders expect to be able to make use of authors' unique identifiers in their workflows, reducing the amount of repetitive biographical information required when you submit your CV or manuscripts for publication, for example.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Institutions, publishers and funders expect to be able to make use of authors' unique identifiers in their workflows, reducing the amount of repetitive biographical information required when you submit your CV or manuscripts for publication, for example.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act of collating, organizing and establishing your research will market it through any of the tools mentioned next</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3</a:t>
            </a:fld>
            <a:endParaRPr lang="en-US"/>
          </a:p>
        </p:txBody>
      </p:sp>
    </p:spTree>
    <p:extLst>
      <p:ext uri="{BB962C8B-B14F-4D97-AF65-F5344CB8AC3E}">
        <p14:creationId xmlns:p14="http://schemas.microsoft.com/office/powerpoint/2010/main" val="167284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Sitting on the tenure committee for Nursing the last 3 years has made me want to assist assistant professors in reaching</a:t>
            </a:r>
            <a:r>
              <a:rPr lang="en-US" baseline="0" dirty="0" smtClean="0"/>
              <a:t> their goals. There are many places to promote these types of resources. </a:t>
            </a:r>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4</a:t>
            </a:fld>
            <a:endParaRPr lang="en-US"/>
          </a:p>
        </p:txBody>
      </p:sp>
    </p:spTree>
    <p:extLst>
      <p:ext uri="{BB962C8B-B14F-4D97-AF65-F5344CB8AC3E}">
        <p14:creationId xmlns:p14="http://schemas.microsoft.com/office/powerpoint/2010/main" val="226956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5</a:t>
            </a:fld>
            <a:endParaRPr lang="en-US"/>
          </a:p>
        </p:txBody>
      </p:sp>
    </p:spTree>
    <p:extLst>
      <p:ext uri="{BB962C8B-B14F-4D97-AF65-F5344CB8AC3E}">
        <p14:creationId xmlns:p14="http://schemas.microsoft.com/office/powerpoint/2010/main" val="172720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7E8E6-2670-4D60-9693-D5E62ACF1356}" type="slidenum">
              <a:rPr lang="en-US" smtClean="0"/>
              <a:t>6</a:t>
            </a:fld>
            <a:endParaRPr lang="en-US"/>
          </a:p>
        </p:txBody>
      </p:sp>
    </p:spTree>
    <p:extLst>
      <p:ext uri="{BB962C8B-B14F-4D97-AF65-F5344CB8AC3E}">
        <p14:creationId xmlns:p14="http://schemas.microsoft.com/office/powerpoint/2010/main" val="355740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a:rPr>
              <a:t>Google Scholar Citations</a:t>
            </a:r>
            <a:r>
              <a:rPr lang="en-US" sz="1200" b="0" i="0" kern="1200" dirty="0" smtClean="0">
                <a:solidFill>
                  <a:schemeClr val="tx1"/>
                </a:solidFill>
                <a:effectLst/>
                <a:latin typeface="+mn-lt"/>
                <a:ea typeface="+mn-ea"/>
                <a:cs typeface="+mn-cs"/>
              </a:rPr>
              <a:t> is a persistent author identifier, meant to differentiate between similarly-named authors and to take variant author name spellings and name changes into account.</a:t>
            </a:r>
          </a:p>
          <a:p>
            <a:r>
              <a:rPr lang="en-US" sz="1200" b="0" i="0" kern="1200" dirty="0" smtClean="0">
                <a:solidFill>
                  <a:schemeClr val="tx1"/>
                </a:solidFill>
                <a:effectLst/>
                <a:latin typeface="+mn-lt"/>
                <a:ea typeface="+mn-ea"/>
                <a:cs typeface="+mn-cs"/>
              </a:rPr>
              <a:t>Google Scholar Citations lets authors set up a profile page that lists their publications and citation metrics.</a:t>
            </a:r>
          </a:p>
          <a:p>
            <a:r>
              <a:rPr lang="en-US" sz="1200" b="0" i="0" kern="1200" dirty="0" smtClean="0">
                <a:solidFill>
                  <a:schemeClr val="tx1"/>
                </a:solidFill>
                <a:effectLst/>
                <a:latin typeface="+mn-lt"/>
                <a:ea typeface="+mn-ea"/>
                <a:cs typeface="+mn-cs"/>
              </a:rPr>
              <a:t>The citation metrics are updated automatically, and you can choose to have your list of publications updated automatically or update them yourself.</a:t>
            </a:r>
          </a:p>
          <a:p>
            <a:r>
              <a:rPr lang="en-US" sz="1200" b="0" i="0" kern="1200" dirty="0" smtClean="0">
                <a:solidFill>
                  <a:schemeClr val="tx1"/>
                </a:solidFill>
                <a:effectLst/>
                <a:latin typeface="+mn-lt"/>
                <a:ea typeface="+mn-ea"/>
                <a:cs typeface="+mn-cs"/>
              </a:rPr>
              <a:t>You can make your profile public, so that it appears in Google Scholar results when people search for your name.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7</a:t>
            </a:fld>
            <a:endParaRPr lang="en-US"/>
          </a:p>
        </p:txBody>
      </p:sp>
    </p:spTree>
    <p:extLst>
      <p:ext uri="{BB962C8B-B14F-4D97-AF65-F5344CB8AC3E}">
        <p14:creationId xmlns:p14="http://schemas.microsoft.com/office/powerpoint/2010/main" val="367910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Both my articles imported</a:t>
            </a:r>
            <a:r>
              <a:rPr lang="en-US" sz="1200" b="0" i="0" kern="1200" baseline="0" dirty="0" smtClean="0">
                <a:solidFill>
                  <a:schemeClr val="tx1"/>
                </a:solidFill>
                <a:effectLst/>
                <a:latin typeface="+mn-lt"/>
                <a:ea typeface="+mn-ea"/>
                <a:cs typeface="+mn-cs"/>
              </a:rPr>
              <a:t> automatically without me having to find them. I have a couple of grey literature items that were not automatically brought in.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8</a:t>
            </a:fld>
            <a:endParaRPr lang="en-US"/>
          </a:p>
        </p:txBody>
      </p:sp>
    </p:spTree>
    <p:extLst>
      <p:ext uri="{BB962C8B-B14F-4D97-AF65-F5344CB8AC3E}">
        <p14:creationId xmlns:p14="http://schemas.microsoft.com/office/powerpoint/2010/main" val="419995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You can edit and update your profile directly</a:t>
            </a:r>
          </a:p>
          <a:p>
            <a:r>
              <a:rPr lang="en-US" sz="1200" b="0" i="0" kern="1200" dirty="0" smtClean="0">
                <a:solidFill>
                  <a:schemeClr val="tx1"/>
                </a:solidFill>
                <a:effectLst/>
                <a:latin typeface="+mn-lt"/>
                <a:ea typeface="+mn-ea"/>
                <a:cs typeface="+mn-cs"/>
              </a:rPr>
              <a:t>What can it do for me?</a:t>
            </a:r>
          </a:p>
          <a:p>
            <a:r>
              <a:rPr lang="en-US" sz="1200" b="0" i="0" kern="1200" dirty="0" smtClean="0">
                <a:solidFill>
                  <a:schemeClr val="tx1"/>
                </a:solidFill>
                <a:effectLst/>
                <a:latin typeface="+mn-lt"/>
                <a:ea typeface="+mn-ea"/>
                <a:cs typeface="+mn-cs"/>
              </a:rPr>
              <a:t>Google Scholar Citations gives you a way to ensure that people searching Google Scholar for your work will find the correct publications attached to your name and access to Google Scholar citation metrics.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Covers a wide range of publications, but…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Coverage is not exhaustive and it is unclear which journals etc. exactly are included in the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Google tends to review their products periodically and discontinue some products unexpectedly as they did with the very popular </a:t>
            </a:r>
            <a:r>
              <a:rPr lang="en-US" sz="1200" b="0" i="0" u="none" strike="noStrike" kern="1200" dirty="0" smtClean="0">
                <a:solidFill>
                  <a:schemeClr val="tx1"/>
                </a:solidFill>
                <a:effectLst/>
                <a:latin typeface="+mn-lt"/>
                <a:ea typeface="+mn-ea"/>
                <a:cs typeface="+mn-cs"/>
                <a:hlinkClick r:id="rId3"/>
              </a:rPr>
              <a:t>Google Reader</a:t>
            </a:r>
            <a:r>
              <a:rPr lang="en-US" sz="1200" b="0" i="0" kern="1200" dirty="0" smtClean="0">
                <a:solidFill>
                  <a:schemeClr val="tx1"/>
                </a:solidFill>
                <a:effectLst/>
                <a:latin typeface="+mn-lt"/>
                <a:ea typeface="+mn-ea"/>
                <a:cs typeface="+mn-cs"/>
              </a:rPr>
              <a:t>. Google Scholar and thus Google Scholar Citations might be discontinued in a similar fashion.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You can choose to have your list of articles updated automatically or review the updates yourself, or to manually update your articles at any time.</a:t>
            </a:r>
          </a:p>
          <a:p>
            <a:r>
              <a:rPr lang="en-US" sz="1200" b="0" i="0" kern="1200" dirty="0" smtClean="0">
                <a:solidFill>
                  <a:schemeClr val="tx1"/>
                </a:solidFill>
                <a:effectLst/>
                <a:latin typeface="+mn-lt"/>
                <a:ea typeface="+mn-ea"/>
                <a:cs typeface="+mn-cs"/>
              </a:rPr>
              <a:t>While Google Scholar Citations is a free product, as is Google Scholar itself, Google is most certainly a for-profit company, which makes the continued existence of Google Scholar and Google Scholar Citations somewhat unpredictable since it is unclear how it is profitable to Google. They might decide to discontinue the service at any time.</a:t>
            </a:r>
          </a:p>
          <a:p>
            <a:endParaRPr lang="en-US" dirty="0"/>
          </a:p>
        </p:txBody>
      </p:sp>
      <p:sp>
        <p:nvSpPr>
          <p:cNvPr id="4" name="Slide Number Placeholder 3"/>
          <p:cNvSpPr>
            <a:spLocks noGrp="1"/>
          </p:cNvSpPr>
          <p:nvPr>
            <p:ph type="sldNum" sz="quarter" idx="10"/>
          </p:nvPr>
        </p:nvSpPr>
        <p:spPr/>
        <p:txBody>
          <a:bodyPr/>
          <a:lstStyle/>
          <a:p>
            <a:fld id="{D857E8E6-2670-4D60-9693-D5E62ACF1356}" type="slidenum">
              <a:rPr lang="en-US" smtClean="0"/>
              <a:t>9</a:t>
            </a:fld>
            <a:endParaRPr lang="en-US"/>
          </a:p>
        </p:txBody>
      </p:sp>
    </p:spTree>
    <p:extLst>
      <p:ext uri="{BB962C8B-B14F-4D97-AF65-F5344CB8AC3E}">
        <p14:creationId xmlns:p14="http://schemas.microsoft.com/office/powerpoint/2010/main" val="299540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A0CD511-8579-4E7D-8A40-0E460753EB71}" type="datetimeFigureOut">
              <a:rPr lang="en-US" smtClean="0"/>
              <a:t>8/5/2016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DD0AC1C-7181-4988-BE61-103289B6C689}"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CD511-8579-4E7D-8A40-0E460753EB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AC1C-7181-4988-BE61-103289B6C689}"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CD511-8579-4E7D-8A40-0E460753EB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AC1C-7181-4988-BE61-103289B6C689}"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CD511-8579-4E7D-8A40-0E460753EB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AC1C-7181-4988-BE61-103289B6C689}"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0CD511-8579-4E7D-8A40-0E460753EB7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0AC1C-7181-4988-BE61-103289B6C6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0CD511-8579-4E7D-8A40-0E460753EB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AC1C-7181-4988-BE61-103289B6C689}"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0CD511-8579-4E7D-8A40-0E460753EB71}"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0AC1C-7181-4988-BE61-103289B6C689}"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0CD511-8579-4E7D-8A40-0E460753EB71}"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0AC1C-7181-4988-BE61-103289B6C689}"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CD511-8579-4E7D-8A40-0E460753EB71}"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0AC1C-7181-4988-BE61-103289B6C6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CD511-8579-4E7D-8A40-0E460753EB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AC1C-7181-4988-BE61-103289B6C6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CD511-8579-4E7D-8A40-0E460753EB7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0AC1C-7181-4988-BE61-103289B6C6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A0CD511-8579-4E7D-8A40-0E460753EB71}" type="datetimeFigureOut">
              <a:rPr lang="en-US" smtClean="0"/>
              <a:t>8/5/2016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DD0AC1C-7181-4988-BE61-103289B6C6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researcherid.com/SelfRegistration.action?utm_source=false&amp;utm_medium=false&amp;utm_campaign=fal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lysha.sapp@tcu.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Researcher </a:t>
            </a:r>
            <a:r>
              <a:rPr lang="en-US" b="1" dirty="0" smtClean="0"/>
              <a:t>Impact </a:t>
            </a:r>
            <a:r>
              <a:rPr lang="en-US" b="1" dirty="0"/>
              <a:t>and </a:t>
            </a:r>
            <a:r>
              <a:rPr lang="en-US" b="1" dirty="0" smtClean="0"/>
              <a:t>Academic </a:t>
            </a:r>
            <a:r>
              <a:rPr lang="en-US" b="1" dirty="0"/>
              <a:t>P</a:t>
            </a:r>
            <a:r>
              <a:rPr lang="en-US" b="1" dirty="0" smtClean="0"/>
              <a:t>rofiles</a:t>
            </a:r>
            <a:endParaRPr lang="en-US" dirty="0"/>
          </a:p>
        </p:txBody>
      </p:sp>
      <p:sp>
        <p:nvSpPr>
          <p:cNvPr id="3" name="Subtitle 2"/>
          <p:cNvSpPr>
            <a:spLocks noGrp="1"/>
          </p:cNvSpPr>
          <p:nvPr>
            <p:ph type="subTitle" idx="1"/>
          </p:nvPr>
        </p:nvSpPr>
        <p:spPr/>
        <p:txBody>
          <a:bodyPr>
            <a:normAutofit/>
          </a:bodyPr>
          <a:lstStyle/>
          <a:p>
            <a:r>
              <a:rPr lang="en-US" dirty="0" smtClean="0"/>
              <a:t>Alysha Sapp</a:t>
            </a:r>
          </a:p>
          <a:p>
            <a:r>
              <a:rPr lang="en-US" dirty="0" smtClean="0"/>
              <a:t>Texas Christian University</a:t>
            </a:r>
          </a:p>
          <a:p>
            <a:r>
              <a:rPr lang="en-US" dirty="0" smtClean="0"/>
              <a:t>Nursing &amp; Nurse Anesthesia Librarian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410200"/>
            <a:ext cx="3200066"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4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it?</a:t>
            </a:r>
          </a:p>
          <a:p>
            <a:r>
              <a:rPr lang="en-US" dirty="0" smtClean="0"/>
              <a:t>Scopus integration</a:t>
            </a:r>
          </a:p>
          <a:p>
            <a:r>
              <a:rPr lang="en-US" dirty="0" smtClean="0"/>
              <a:t>Author matching and document grouping</a:t>
            </a:r>
          </a:p>
          <a:p>
            <a:r>
              <a:rPr lang="en-US" dirty="0" smtClean="0"/>
              <a:t>Using Scopus Author Identifier</a:t>
            </a:r>
          </a:p>
          <a:p>
            <a:endParaRPr lang="en-US" dirty="0" smtClean="0"/>
          </a:p>
        </p:txBody>
      </p:sp>
      <p:sp>
        <p:nvSpPr>
          <p:cNvPr id="3" name="Title 2"/>
          <p:cNvSpPr>
            <a:spLocks noGrp="1"/>
          </p:cNvSpPr>
          <p:nvPr>
            <p:ph type="title"/>
          </p:nvPr>
        </p:nvSpPr>
        <p:spPr/>
        <p:txBody>
          <a:bodyPr/>
          <a:lstStyle/>
          <a:p>
            <a:r>
              <a:rPr lang="en-US" dirty="0" smtClean="0">
                <a:solidFill>
                  <a:srgbClr val="7030A0"/>
                </a:solidFill>
              </a:rPr>
              <a:t>Scopus Author Identifier</a:t>
            </a:r>
            <a:endParaRPr lang="en-US" dirty="0">
              <a:solidFill>
                <a:srgbClr val="7030A0"/>
              </a:solidFill>
            </a:endParaRPr>
          </a:p>
        </p:txBody>
      </p:sp>
    </p:spTree>
    <p:extLst>
      <p:ext uri="{BB962C8B-B14F-4D97-AF65-F5344CB8AC3E}">
        <p14:creationId xmlns:p14="http://schemas.microsoft.com/office/powerpoint/2010/main" val="68629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799"/>
            <a:ext cx="8641002"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81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Inaccessible without a subscription</a:t>
            </a:r>
          </a:p>
          <a:p>
            <a:r>
              <a:rPr lang="en-US" dirty="0" smtClean="0"/>
              <a:t>Can connect using ORCID</a:t>
            </a:r>
          </a:p>
          <a:p>
            <a:r>
              <a:rPr lang="en-US" dirty="0" smtClean="0"/>
              <a:t>Check and correct </a:t>
            </a:r>
          </a:p>
          <a:p>
            <a:pPr lvl="1"/>
            <a:r>
              <a:rPr lang="en-US" sz="1800" dirty="0"/>
              <a:t>You have been assigned a single Scopus Author Identifier,</a:t>
            </a:r>
          </a:p>
          <a:p>
            <a:pPr lvl="1"/>
            <a:r>
              <a:rPr lang="en-US" sz="1800" dirty="0"/>
              <a:t>All your publications have been assigned your Author ID, and</a:t>
            </a:r>
          </a:p>
          <a:p>
            <a:pPr lvl="1"/>
            <a:r>
              <a:rPr lang="en-US" sz="1800" dirty="0"/>
              <a:t>Your Scopus author profile details are correct</a:t>
            </a:r>
            <a:r>
              <a:rPr lang="en-US" sz="1800" dirty="0" smtClean="0"/>
              <a:t>.</a:t>
            </a:r>
          </a:p>
          <a:p>
            <a:r>
              <a:rPr lang="en-US" sz="2200" dirty="0" smtClean="0"/>
              <a:t>Management of the information included on the ID profile page</a:t>
            </a:r>
          </a:p>
          <a:p>
            <a:r>
              <a:rPr lang="en-US" sz="2200" dirty="0" smtClean="0"/>
              <a:t>The Pros and Cons of Computing the h-index using Scopus (</a:t>
            </a:r>
            <a:r>
              <a:rPr lang="en-US" sz="2200" dirty="0" err="1" smtClean="0"/>
              <a:t>Péter</a:t>
            </a:r>
            <a:r>
              <a:rPr lang="en-US" sz="2200" dirty="0" smtClean="0"/>
              <a:t>, 2008)</a:t>
            </a:r>
          </a:p>
          <a:p>
            <a:endParaRPr lang="en-US" sz="2800" dirty="0"/>
          </a:p>
          <a:p>
            <a:pPr lvl="1"/>
            <a:endParaRPr lang="en-US" dirty="0" smtClean="0"/>
          </a:p>
          <a:p>
            <a:endParaRPr lang="en-US" dirty="0"/>
          </a:p>
        </p:txBody>
      </p:sp>
      <p:sp>
        <p:nvSpPr>
          <p:cNvPr id="3" name="Title 2"/>
          <p:cNvSpPr>
            <a:spLocks noGrp="1"/>
          </p:cNvSpPr>
          <p:nvPr>
            <p:ph type="title"/>
          </p:nvPr>
        </p:nvSpPr>
        <p:spPr/>
        <p:txBody>
          <a:bodyPr/>
          <a:lstStyle/>
          <a:p>
            <a:r>
              <a:rPr lang="en-US" sz="4400" dirty="0" smtClean="0">
                <a:solidFill>
                  <a:srgbClr val="7030A0"/>
                </a:solidFill>
              </a:rPr>
              <a:t>Scopus Author Identifier: Pros/Cons</a:t>
            </a:r>
            <a:endParaRPr lang="en-US" sz="4400" dirty="0">
              <a:solidFill>
                <a:srgbClr val="7030A0"/>
              </a:solidFill>
            </a:endParaRPr>
          </a:p>
        </p:txBody>
      </p:sp>
    </p:spTree>
    <p:extLst>
      <p:ext uri="{BB962C8B-B14F-4D97-AF65-F5344CB8AC3E}">
        <p14:creationId xmlns:p14="http://schemas.microsoft.com/office/powerpoint/2010/main" val="262256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What is it?</a:t>
            </a:r>
          </a:p>
          <a:p>
            <a:r>
              <a:rPr lang="en-US" sz="2200" dirty="0" smtClean="0"/>
              <a:t>Web of Science integration</a:t>
            </a:r>
          </a:p>
          <a:p>
            <a:r>
              <a:rPr lang="en-US" sz="2200" dirty="0"/>
              <a:t>Badges</a:t>
            </a:r>
            <a:r>
              <a:rPr lang="en-US" sz="2200" dirty="0" smtClean="0"/>
              <a:t>:</a:t>
            </a:r>
          </a:p>
          <a:p>
            <a:pPr marL="0" indent="0">
              <a:buNone/>
            </a:pPr>
            <a:endParaRPr lang="en-US" dirty="0"/>
          </a:p>
        </p:txBody>
      </p:sp>
      <p:sp>
        <p:nvSpPr>
          <p:cNvPr id="3" name="Title 2"/>
          <p:cNvSpPr>
            <a:spLocks noGrp="1"/>
          </p:cNvSpPr>
          <p:nvPr>
            <p:ph type="title"/>
          </p:nvPr>
        </p:nvSpPr>
        <p:spPr/>
        <p:txBody>
          <a:bodyPr/>
          <a:lstStyle/>
          <a:p>
            <a:r>
              <a:rPr lang="en-US" dirty="0" smtClean="0">
                <a:solidFill>
                  <a:srgbClr val="7030A0"/>
                </a:solidFill>
              </a:rPr>
              <a:t>ResearcherID</a:t>
            </a:r>
            <a:endParaRPr lang="en-US" dirty="0">
              <a:solidFill>
                <a:srgbClr val="7030A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42767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4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46162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6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smtClean="0"/>
              <a:t>Freely </a:t>
            </a:r>
            <a:r>
              <a:rPr lang="en-US" dirty="0"/>
              <a:t>available: </a:t>
            </a:r>
            <a:r>
              <a:rPr lang="en-US" dirty="0">
                <a:hlinkClick r:id="rId3"/>
              </a:rPr>
              <a:t>http://</a:t>
            </a:r>
            <a:r>
              <a:rPr lang="en-US" dirty="0" smtClean="0">
                <a:hlinkClick r:id="rId3"/>
              </a:rPr>
              <a:t>www.researcherid.com/SelfRegistration.action?utm_source=false&amp;utm_medium=false&amp;utm_campaign=false</a:t>
            </a:r>
            <a:endParaRPr lang="en-US" dirty="0" smtClean="0"/>
          </a:p>
          <a:p>
            <a:r>
              <a:rPr lang="en-US" dirty="0" smtClean="0"/>
              <a:t>Badges</a:t>
            </a:r>
          </a:p>
          <a:p>
            <a:r>
              <a:rPr lang="en-US" dirty="0" smtClean="0"/>
              <a:t>ResearcherID Labs</a:t>
            </a:r>
          </a:p>
          <a:p>
            <a:r>
              <a:rPr lang="en-US" dirty="0" smtClean="0"/>
              <a:t>Public/Private</a:t>
            </a:r>
          </a:p>
          <a:p>
            <a:r>
              <a:rPr lang="en-US" dirty="0"/>
              <a:t>Detailed citation reports, collaboration networks and citing </a:t>
            </a:r>
            <a:r>
              <a:rPr lang="en-US" dirty="0" smtClean="0"/>
              <a:t>article </a:t>
            </a:r>
            <a:r>
              <a:rPr lang="en-US" dirty="0"/>
              <a:t>networks available</a:t>
            </a:r>
          </a:p>
          <a:p>
            <a:r>
              <a:rPr lang="en-US" dirty="0" smtClean="0"/>
              <a:t>Add only journals</a:t>
            </a:r>
          </a:p>
          <a:p>
            <a:r>
              <a:rPr lang="en-US" dirty="0" smtClean="0"/>
              <a:t>Citation metrics</a:t>
            </a:r>
          </a:p>
          <a:p>
            <a:r>
              <a:rPr lang="en-US" dirty="0"/>
              <a:t>Citations &amp; ORCID</a:t>
            </a:r>
          </a:p>
          <a:p>
            <a:endParaRPr lang="en-US" dirty="0"/>
          </a:p>
          <a:p>
            <a:endParaRPr lang="en-US" dirty="0" smtClean="0"/>
          </a:p>
          <a:p>
            <a:endParaRPr lang="en-US" dirty="0" smtClean="0"/>
          </a:p>
        </p:txBody>
      </p:sp>
      <p:sp>
        <p:nvSpPr>
          <p:cNvPr id="6" name="Title 5"/>
          <p:cNvSpPr>
            <a:spLocks noGrp="1"/>
          </p:cNvSpPr>
          <p:nvPr>
            <p:ph type="title"/>
          </p:nvPr>
        </p:nvSpPr>
        <p:spPr/>
        <p:txBody>
          <a:bodyPr/>
          <a:lstStyle/>
          <a:p>
            <a:r>
              <a:rPr lang="en-US" sz="4800" dirty="0" smtClean="0">
                <a:solidFill>
                  <a:srgbClr val="7030A0"/>
                </a:solidFill>
              </a:rPr>
              <a:t>ResearcherID: Pros/Cons</a:t>
            </a:r>
            <a:endParaRPr lang="en-US" sz="4800" dirty="0">
              <a:solidFill>
                <a:srgbClr val="7030A0"/>
              </a:solidFill>
            </a:endParaRPr>
          </a:p>
        </p:txBody>
      </p:sp>
    </p:spTree>
    <p:extLst>
      <p:ext uri="{BB962C8B-B14F-4D97-AF65-F5344CB8AC3E}">
        <p14:creationId xmlns:p14="http://schemas.microsoft.com/office/powerpoint/2010/main" val="369010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What is it?</a:t>
            </a:r>
          </a:p>
          <a:p>
            <a:r>
              <a:rPr lang="en-US" sz="2200" dirty="0" smtClean="0"/>
              <a:t>Non-profit organization</a:t>
            </a:r>
          </a:p>
          <a:p>
            <a:r>
              <a:rPr lang="en-US" sz="2200" dirty="0" smtClean="0"/>
              <a:t>Integration </a:t>
            </a:r>
          </a:p>
          <a:p>
            <a:endParaRPr lang="en-US" dirty="0"/>
          </a:p>
        </p:txBody>
      </p:sp>
      <p:sp>
        <p:nvSpPr>
          <p:cNvPr id="3" name="Title 2"/>
          <p:cNvSpPr>
            <a:spLocks noGrp="1"/>
          </p:cNvSpPr>
          <p:nvPr>
            <p:ph type="title"/>
          </p:nvPr>
        </p:nvSpPr>
        <p:spPr/>
        <p:txBody>
          <a:bodyPr/>
          <a:lstStyle/>
          <a:p>
            <a:r>
              <a:rPr lang="en-US" dirty="0" smtClean="0">
                <a:solidFill>
                  <a:srgbClr val="7030A0"/>
                </a:solidFill>
              </a:rPr>
              <a:t>ORCID</a:t>
            </a:r>
            <a:endParaRPr lang="en-US" dirty="0">
              <a:solidFill>
                <a:srgbClr val="7030A0"/>
              </a:solidFill>
            </a:endParaRPr>
          </a:p>
        </p:txBody>
      </p:sp>
    </p:spTree>
    <p:extLst>
      <p:ext uri="{BB962C8B-B14F-4D97-AF65-F5344CB8AC3E}">
        <p14:creationId xmlns:p14="http://schemas.microsoft.com/office/powerpoint/2010/main" val="193523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4" y="76278"/>
            <a:ext cx="8955437" cy="678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80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Independent organization</a:t>
            </a:r>
          </a:p>
          <a:p>
            <a:r>
              <a:rPr lang="en-US" sz="2200" dirty="0" smtClean="0"/>
              <a:t>Integration with other identifiers and other services</a:t>
            </a:r>
          </a:p>
          <a:p>
            <a:r>
              <a:rPr lang="en-US" sz="2200" dirty="0" smtClean="0"/>
              <a:t>Good privacy </a:t>
            </a:r>
            <a:r>
              <a:rPr lang="en-US" sz="2200" dirty="0"/>
              <a:t>c</a:t>
            </a:r>
            <a:r>
              <a:rPr lang="en-US" sz="2200" dirty="0" smtClean="0"/>
              <a:t>ontrols</a:t>
            </a:r>
          </a:p>
          <a:p>
            <a:r>
              <a:rPr lang="en-US" sz="2200" dirty="0" smtClean="0"/>
              <a:t>Updates and upkeep</a:t>
            </a:r>
            <a:endParaRPr lang="en-US" sz="2200" dirty="0"/>
          </a:p>
        </p:txBody>
      </p:sp>
      <p:sp>
        <p:nvSpPr>
          <p:cNvPr id="3" name="Title 2"/>
          <p:cNvSpPr>
            <a:spLocks noGrp="1"/>
          </p:cNvSpPr>
          <p:nvPr>
            <p:ph type="title"/>
          </p:nvPr>
        </p:nvSpPr>
        <p:spPr/>
        <p:txBody>
          <a:bodyPr/>
          <a:lstStyle/>
          <a:p>
            <a:r>
              <a:rPr lang="en-US" dirty="0" smtClean="0">
                <a:solidFill>
                  <a:srgbClr val="7030A0"/>
                </a:solidFill>
              </a:rPr>
              <a:t>ORCID: Pros/Cons</a:t>
            </a:r>
            <a:endParaRPr lang="en-US" dirty="0">
              <a:solidFill>
                <a:srgbClr val="7030A0"/>
              </a:solidFill>
            </a:endParaRPr>
          </a:p>
        </p:txBody>
      </p:sp>
    </p:spTree>
    <p:extLst>
      <p:ext uri="{BB962C8B-B14F-4D97-AF65-F5344CB8AC3E}">
        <p14:creationId xmlns:p14="http://schemas.microsoft.com/office/powerpoint/2010/main" val="411957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What is it?</a:t>
            </a:r>
          </a:p>
          <a:p>
            <a:r>
              <a:rPr lang="en-US" sz="2200" dirty="0" smtClean="0"/>
              <a:t>Recommendations</a:t>
            </a:r>
          </a:p>
          <a:p>
            <a:r>
              <a:rPr lang="en-US" sz="2200" dirty="0" smtClean="0"/>
              <a:t>Affiliations</a:t>
            </a:r>
          </a:p>
          <a:p>
            <a:r>
              <a:rPr lang="en-US" sz="2200" dirty="0" smtClean="0"/>
              <a:t>Linked In</a:t>
            </a:r>
          </a:p>
          <a:p>
            <a:r>
              <a:rPr lang="en-US" sz="2200" dirty="0" smtClean="0"/>
              <a:t>Follows</a:t>
            </a:r>
          </a:p>
          <a:p>
            <a:endParaRPr lang="en-US" dirty="0"/>
          </a:p>
        </p:txBody>
      </p:sp>
      <p:sp>
        <p:nvSpPr>
          <p:cNvPr id="3" name="Title 2"/>
          <p:cNvSpPr>
            <a:spLocks noGrp="1"/>
          </p:cNvSpPr>
          <p:nvPr>
            <p:ph type="title"/>
          </p:nvPr>
        </p:nvSpPr>
        <p:spPr/>
        <p:txBody>
          <a:bodyPr/>
          <a:lstStyle/>
          <a:p>
            <a:r>
              <a:rPr lang="en-US" dirty="0" smtClean="0">
                <a:solidFill>
                  <a:srgbClr val="7030A0"/>
                </a:solidFill>
              </a:rPr>
              <a:t>Research Gate</a:t>
            </a:r>
            <a:endParaRPr lang="en-US" dirty="0">
              <a:solidFill>
                <a:srgbClr val="7030A0"/>
              </a:solidFill>
            </a:endParaRPr>
          </a:p>
        </p:txBody>
      </p:sp>
    </p:spTree>
    <p:extLst>
      <p:ext uri="{BB962C8B-B14F-4D97-AF65-F5344CB8AC3E}">
        <p14:creationId xmlns:p14="http://schemas.microsoft.com/office/powerpoint/2010/main" val="414118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490" y="570156"/>
            <a:ext cx="7756263" cy="4687644"/>
          </a:xfrm>
        </p:spPr>
        <p:txBody>
          <a:bodyPr/>
          <a:lstStyle/>
          <a:p>
            <a:r>
              <a:rPr lang="en-US" sz="1800" dirty="0" smtClean="0">
                <a:solidFill>
                  <a:schemeClr val="tx1">
                    <a:lumMod val="95000"/>
                    <a:lumOff val="5000"/>
                  </a:schemeClr>
                </a:solidFill>
              </a:rPr>
              <a:t/>
            </a:r>
            <a:br>
              <a:rPr lang="en-US" sz="1800" dirty="0" smtClean="0">
                <a:solidFill>
                  <a:schemeClr val="tx1">
                    <a:lumMod val="95000"/>
                    <a:lumOff val="5000"/>
                  </a:schemeClr>
                </a:solidFill>
              </a:rPr>
            </a:br>
            <a:r>
              <a:rPr lang="en-US" sz="1800" dirty="0">
                <a:solidFill>
                  <a:schemeClr val="tx1">
                    <a:lumMod val="95000"/>
                    <a:lumOff val="5000"/>
                  </a:schemeClr>
                </a:solidFill>
              </a:rPr>
              <a:t/>
            </a:r>
            <a:br>
              <a:rPr lang="en-US" sz="1800" dirty="0">
                <a:solidFill>
                  <a:schemeClr val="tx1">
                    <a:lumMod val="95000"/>
                    <a:lumOff val="5000"/>
                  </a:schemeClr>
                </a:solidFill>
              </a:rPr>
            </a:br>
            <a:r>
              <a:rPr lang="en-US" sz="1800" dirty="0" smtClean="0">
                <a:solidFill>
                  <a:schemeClr val="tx1">
                    <a:lumMod val="95000"/>
                    <a:lumOff val="5000"/>
                  </a:schemeClr>
                </a:solidFill>
              </a:rPr>
              <a:t/>
            </a:r>
            <a:br>
              <a:rPr lang="en-US" sz="1800" dirty="0" smtClean="0">
                <a:solidFill>
                  <a:schemeClr val="tx1">
                    <a:lumMod val="95000"/>
                    <a:lumOff val="5000"/>
                  </a:schemeClr>
                </a:solidFill>
              </a:rPr>
            </a:br>
            <a:r>
              <a:rPr lang="en-US" sz="1800" dirty="0" smtClean="0">
                <a:solidFill>
                  <a:schemeClr val="tx1">
                    <a:lumMod val="95000"/>
                    <a:lumOff val="5000"/>
                  </a:schemeClr>
                </a:solidFill>
              </a:rPr>
              <a:t>Managing </a:t>
            </a:r>
            <a:r>
              <a:rPr lang="en-US" sz="1800" dirty="0">
                <a:solidFill>
                  <a:schemeClr val="tx1">
                    <a:lumMod val="95000"/>
                    <a:lumOff val="5000"/>
                  </a:schemeClr>
                </a:solidFill>
              </a:rPr>
              <a:t>a researcher profile is essential to promote that work to others. Many tenure track professors are trying to find ways to stand out and using systems such as ResearcherID, ORCID, Google Scholar Citations, LinkedIn, Mendeley, and Research Gate can help to increase that visibility. The use of these tools is both beneficial and problematic due to the overwhelming amount of options available. This presentation will address the procedure of setting up these profiles, the pros and cons to each of these services, and the promotion of these services to your faculty</a:t>
            </a:r>
          </a:p>
        </p:txBody>
      </p:sp>
    </p:spTree>
    <p:extLst>
      <p:ext uri="{BB962C8B-B14F-4D97-AF65-F5344CB8AC3E}">
        <p14:creationId xmlns:p14="http://schemas.microsoft.com/office/powerpoint/2010/main" val="291640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2" y="76200"/>
            <a:ext cx="9020034" cy="496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05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Free</a:t>
            </a:r>
          </a:p>
          <a:p>
            <a:r>
              <a:rPr lang="en-US" dirty="0" smtClean="0"/>
              <a:t>Connect to peers</a:t>
            </a:r>
          </a:p>
          <a:p>
            <a:r>
              <a:rPr lang="en-US" dirty="0" smtClean="0"/>
              <a:t>Easy access to publications of interest</a:t>
            </a:r>
          </a:p>
          <a:p>
            <a:r>
              <a:rPr lang="en-US" dirty="0" smtClean="0"/>
              <a:t>Ask questions </a:t>
            </a:r>
          </a:p>
          <a:p>
            <a:r>
              <a:rPr lang="en-US" dirty="0" smtClean="0"/>
              <a:t>Number of members is unclear</a:t>
            </a:r>
          </a:p>
          <a:p>
            <a:r>
              <a:rPr lang="en-US" dirty="0" smtClean="0"/>
              <a:t>Membership is required </a:t>
            </a:r>
          </a:p>
          <a:p>
            <a:r>
              <a:rPr lang="en-US" dirty="0" smtClean="0"/>
              <a:t>Requires an academic affiliation</a:t>
            </a:r>
          </a:p>
          <a:p>
            <a:r>
              <a:rPr lang="en-US" dirty="0" smtClean="0"/>
              <a:t>Most of the membership is medicine and science</a:t>
            </a:r>
          </a:p>
          <a:p>
            <a:r>
              <a:rPr lang="en-US" dirty="0" smtClean="0"/>
              <a:t>Legality</a:t>
            </a:r>
          </a:p>
          <a:p>
            <a:r>
              <a:rPr lang="en-US" dirty="0" smtClean="0"/>
              <a:t>Story </a:t>
            </a:r>
          </a:p>
          <a:p>
            <a:endParaRPr lang="en-US" dirty="0"/>
          </a:p>
        </p:txBody>
      </p:sp>
      <p:sp>
        <p:nvSpPr>
          <p:cNvPr id="3" name="Title 2"/>
          <p:cNvSpPr>
            <a:spLocks noGrp="1"/>
          </p:cNvSpPr>
          <p:nvPr>
            <p:ph type="title"/>
          </p:nvPr>
        </p:nvSpPr>
        <p:spPr/>
        <p:txBody>
          <a:bodyPr/>
          <a:lstStyle/>
          <a:p>
            <a:r>
              <a:rPr lang="en-US" sz="4800" dirty="0" smtClean="0">
                <a:solidFill>
                  <a:srgbClr val="7030A0"/>
                </a:solidFill>
              </a:rPr>
              <a:t>Research Gate: Pros/Cons</a:t>
            </a:r>
            <a:endParaRPr lang="en-US" sz="4800" dirty="0">
              <a:solidFill>
                <a:srgbClr val="7030A0"/>
              </a:solidFill>
            </a:endParaRPr>
          </a:p>
        </p:txBody>
      </p:sp>
    </p:spTree>
    <p:extLst>
      <p:ext uri="{BB962C8B-B14F-4D97-AF65-F5344CB8AC3E}">
        <p14:creationId xmlns:p14="http://schemas.microsoft.com/office/powerpoint/2010/main" val="70045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200" dirty="0" smtClean="0"/>
              <a:t>What is it?</a:t>
            </a:r>
          </a:p>
          <a:p>
            <a:r>
              <a:rPr lang="en-US" sz="2200" dirty="0" smtClean="0"/>
              <a:t>Personalization</a:t>
            </a:r>
          </a:p>
          <a:p>
            <a:r>
              <a:rPr lang="en-US" sz="2200" dirty="0" smtClean="0"/>
              <a:t>Linking to colleagues or other </a:t>
            </a:r>
            <a:r>
              <a:rPr lang="en-US" sz="2200" dirty="0"/>
              <a:t>p</a:t>
            </a:r>
            <a:r>
              <a:rPr lang="en-US" sz="2200" dirty="0" smtClean="0"/>
              <a:t>rofessionals</a:t>
            </a:r>
          </a:p>
          <a:p>
            <a:r>
              <a:rPr lang="en-US" sz="2200" dirty="0" smtClean="0"/>
              <a:t>Free vs. Premium membership</a:t>
            </a:r>
          </a:p>
          <a:p>
            <a:r>
              <a:rPr lang="en-US" sz="2200" dirty="0" smtClean="0"/>
              <a:t>More than employment opportunities…</a:t>
            </a:r>
          </a:p>
          <a:p>
            <a:r>
              <a:rPr lang="en-US" sz="2200" dirty="0" smtClean="0"/>
              <a:t>Privacy </a:t>
            </a:r>
            <a:endParaRPr lang="en-US" sz="2200" dirty="0"/>
          </a:p>
        </p:txBody>
      </p:sp>
      <p:sp>
        <p:nvSpPr>
          <p:cNvPr id="5" name="Title 4"/>
          <p:cNvSpPr>
            <a:spLocks noGrp="1"/>
          </p:cNvSpPr>
          <p:nvPr>
            <p:ph type="title"/>
          </p:nvPr>
        </p:nvSpPr>
        <p:spPr/>
        <p:txBody>
          <a:bodyPr/>
          <a:lstStyle/>
          <a:p>
            <a:r>
              <a:rPr lang="en-US" dirty="0" smtClean="0">
                <a:solidFill>
                  <a:srgbClr val="7030A0"/>
                </a:solidFill>
              </a:rPr>
              <a:t>LinkedIn</a:t>
            </a:r>
            <a:endParaRPr lang="en-US" dirty="0">
              <a:solidFill>
                <a:srgbClr val="7030A0"/>
              </a:solidFill>
            </a:endParaRPr>
          </a:p>
        </p:txBody>
      </p:sp>
    </p:spTree>
    <p:extLst>
      <p:ext uri="{BB962C8B-B14F-4D97-AF65-F5344CB8AC3E}">
        <p14:creationId xmlns:p14="http://schemas.microsoft.com/office/powerpoint/2010/main" val="2254495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8619493" cy="838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17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56263" cy="1054250"/>
          </a:xfrm>
        </p:spPr>
        <p:txBody>
          <a:bodyPr/>
          <a:lstStyle/>
          <a:p>
            <a:r>
              <a:rPr lang="en-US" dirty="0" smtClean="0">
                <a:solidFill>
                  <a:srgbClr val="7030A0"/>
                </a:solidFill>
              </a:rPr>
              <a:t>LinkedIn: Pros/Cons</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200" dirty="0" smtClean="0"/>
              <a:t>Central professional </a:t>
            </a:r>
            <a:r>
              <a:rPr lang="en-US" sz="2200" dirty="0"/>
              <a:t>p</a:t>
            </a:r>
            <a:r>
              <a:rPr lang="en-US" sz="2200" dirty="0" smtClean="0"/>
              <a:t>rofile</a:t>
            </a:r>
          </a:p>
          <a:p>
            <a:r>
              <a:rPr lang="en-US" sz="2200" dirty="0" smtClean="0"/>
              <a:t>Greater visibility</a:t>
            </a:r>
          </a:p>
          <a:p>
            <a:r>
              <a:rPr lang="en-US" sz="2200" dirty="0" smtClean="0"/>
              <a:t>Free membership</a:t>
            </a:r>
          </a:p>
          <a:p>
            <a:r>
              <a:rPr lang="en-US" sz="2200" dirty="0" smtClean="0"/>
              <a:t>Professional contacts</a:t>
            </a:r>
          </a:p>
          <a:p>
            <a:pPr lvl="1"/>
            <a:r>
              <a:rPr lang="en-US" sz="2000" dirty="0" smtClean="0"/>
              <a:t>Prior employment</a:t>
            </a:r>
          </a:p>
          <a:p>
            <a:r>
              <a:rPr lang="en-US" sz="2200" dirty="0" smtClean="0"/>
              <a:t>Business oriented </a:t>
            </a:r>
          </a:p>
          <a:p>
            <a:r>
              <a:rPr lang="en-US" sz="2200" dirty="0" smtClean="0"/>
              <a:t>Pressure to buy premium membership</a:t>
            </a:r>
          </a:p>
        </p:txBody>
      </p:sp>
    </p:spTree>
    <p:extLst>
      <p:ext uri="{BB962C8B-B14F-4D97-AF65-F5344CB8AC3E}">
        <p14:creationId xmlns:p14="http://schemas.microsoft.com/office/powerpoint/2010/main" val="186692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smtClean="0"/>
              <a:t>What is it?</a:t>
            </a:r>
          </a:p>
          <a:p>
            <a:pPr lvl="1"/>
            <a:r>
              <a:rPr lang="en-US" sz="2000" dirty="0" smtClean="0"/>
              <a:t>Why is it included?</a:t>
            </a:r>
          </a:p>
          <a:p>
            <a:r>
              <a:rPr lang="en-US" sz="2200" dirty="0" smtClean="0"/>
              <a:t>Platforms and devices</a:t>
            </a:r>
          </a:p>
          <a:p>
            <a:r>
              <a:rPr lang="en-US" sz="2200" dirty="0" smtClean="0"/>
              <a:t>Privacy</a:t>
            </a:r>
          </a:p>
          <a:p>
            <a:endParaRPr lang="en-US" dirty="0"/>
          </a:p>
        </p:txBody>
      </p:sp>
      <p:sp>
        <p:nvSpPr>
          <p:cNvPr id="3" name="Title 2"/>
          <p:cNvSpPr>
            <a:spLocks noGrp="1"/>
          </p:cNvSpPr>
          <p:nvPr>
            <p:ph type="title"/>
          </p:nvPr>
        </p:nvSpPr>
        <p:spPr/>
        <p:txBody>
          <a:bodyPr/>
          <a:lstStyle/>
          <a:p>
            <a:r>
              <a:rPr lang="en-US" dirty="0" smtClean="0">
                <a:solidFill>
                  <a:srgbClr val="7030A0"/>
                </a:solidFill>
              </a:rPr>
              <a:t>Mendeley</a:t>
            </a:r>
            <a:endParaRPr lang="en-US" dirty="0">
              <a:solidFill>
                <a:srgbClr val="7030A0"/>
              </a:solidFill>
            </a:endParaRPr>
          </a:p>
        </p:txBody>
      </p:sp>
    </p:spTree>
    <p:extLst>
      <p:ext uri="{BB962C8B-B14F-4D97-AF65-F5344CB8AC3E}">
        <p14:creationId xmlns:p14="http://schemas.microsoft.com/office/powerpoint/2010/main" val="224911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smtClean="0"/>
              <a:t>Free</a:t>
            </a:r>
          </a:p>
          <a:p>
            <a:r>
              <a:rPr lang="en-US" sz="2200" dirty="0" smtClean="0"/>
              <a:t>Platform-agnostic</a:t>
            </a:r>
          </a:p>
          <a:p>
            <a:r>
              <a:rPr lang="en-US" sz="2200" dirty="0" smtClean="0"/>
              <a:t>Easy to use</a:t>
            </a:r>
          </a:p>
          <a:p>
            <a:r>
              <a:rPr lang="en-US" sz="2200" dirty="0" smtClean="0"/>
              <a:t>Bought by Elsevier in 2013</a:t>
            </a:r>
          </a:p>
          <a:p>
            <a:r>
              <a:rPr lang="en-US" sz="2200" dirty="0" smtClean="0"/>
              <a:t>No “cite while you write” with Apple software</a:t>
            </a:r>
          </a:p>
          <a:p>
            <a:r>
              <a:rPr lang="en-US" sz="2200" dirty="0" smtClean="0"/>
              <a:t>Legality</a:t>
            </a:r>
            <a:endParaRPr lang="en-US" sz="2200" dirty="0"/>
          </a:p>
        </p:txBody>
      </p:sp>
      <p:sp>
        <p:nvSpPr>
          <p:cNvPr id="3" name="Title 2"/>
          <p:cNvSpPr>
            <a:spLocks noGrp="1"/>
          </p:cNvSpPr>
          <p:nvPr>
            <p:ph type="title"/>
          </p:nvPr>
        </p:nvSpPr>
        <p:spPr/>
        <p:txBody>
          <a:bodyPr/>
          <a:lstStyle/>
          <a:p>
            <a:r>
              <a:rPr lang="en-US" dirty="0" smtClean="0">
                <a:solidFill>
                  <a:srgbClr val="7030A0"/>
                </a:solidFill>
              </a:rPr>
              <a:t>Mendeley: Pros/Cons</a:t>
            </a:r>
            <a:endParaRPr lang="en-US" dirty="0">
              <a:solidFill>
                <a:srgbClr val="7030A0"/>
              </a:solidFill>
            </a:endParaRPr>
          </a:p>
        </p:txBody>
      </p:sp>
    </p:spTree>
    <p:extLst>
      <p:ext uri="{BB962C8B-B14F-4D97-AF65-F5344CB8AC3E}">
        <p14:creationId xmlns:p14="http://schemas.microsoft.com/office/powerpoint/2010/main" val="44308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7030A0"/>
                </a:solidFill>
              </a:rPr>
              <a:t>Other Sites</a:t>
            </a:r>
            <a:endParaRPr lang="en-US" dirty="0">
              <a:solidFill>
                <a:srgbClr val="7030A0"/>
              </a:solidFill>
            </a:endParaRPr>
          </a:p>
        </p:txBody>
      </p:sp>
      <p:sp>
        <p:nvSpPr>
          <p:cNvPr id="2" name="Content Placeholder 1"/>
          <p:cNvSpPr>
            <a:spLocks noGrp="1"/>
          </p:cNvSpPr>
          <p:nvPr>
            <p:ph sz="quarter" idx="13"/>
          </p:nvPr>
        </p:nvSpPr>
        <p:spPr/>
        <p:txBody>
          <a:bodyPr>
            <a:normAutofit/>
          </a:bodyPr>
          <a:lstStyle/>
          <a:p>
            <a:r>
              <a:rPr lang="en-US" sz="2200" dirty="0" smtClean="0"/>
              <a:t>Academia.edu</a:t>
            </a:r>
          </a:p>
          <a:p>
            <a:r>
              <a:rPr lang="en-US" sz="2200" dirty="0" smtClean="0"/>
              <a:t>Blog</a:t>
            </a:r>
          </a:p>
          <a:p>
            <a:r>
              <a:rPr lang="en-US" sz="2200" dirty="0" smtClean="0"/>
              <a:t>Facebook</a:t>
            </a:r>
          </a:p>
          <a:p>
            <a:r>
              <a:rPr lang="en-US" sz="2200" dirty="0" smtClean="0"/>
              <a:t>Twitter</a:t>
            </a:r>
          </a:p>
          <a:p>
            <a:r>
              <a:rPr lang="en-US" sz="2200" dirty="0" smtClean="0"/>
              <a:t>Zotero</a:t>
            </a:r>
          </a:p>
          <a:p>
            <a:r>
              <a:rPr lang="en-US" sz="2200" dirty="0" smtClean="0"/>
              <a:t>Tumblr</a:t>
            </a:r>
          </a:p>
          <a:p>
            <a:r>
              <a:rPr lang="en-US" sz="2200" dirty="0" err="1" smtClean="0"/>
              <a:t>Figshare</a:t>
            </a:r>
            <a:endParaRPr lang="en-US" sz="2200" dirty="0" smtClean="0"/>
          </a:p>
        </p:txBody>
      </p:sp>
      <p:sp>
        <p:nvSpPr>
          <p:cNvPr id="7" name="Content Placeholder 6"/>
          <p:cNvSpPr>
            <a:spLocks noGrp="1"/>
          </p:cNvSpPr>
          <p:nvPr>
            <p:ph sz="quarter" idx="14"/>
          </p:nvPr>
        </p:nvSpPr>
        <p:spPr/>
        <p:txBody>
          <a:bodyPr>
            <a:normAutofit/>
          </a:bodyPr>
          <a:lstStyle/>
          <a:p>
            <a:r>
              <a:rPr lang="en-US" sz="2200" dirty="0"/>
              <a:t>Pinterest</a:t>
            </a:r>
          </a:p>
          <a:p>
            <a:r>
              <a:rPr lang="en-US" sz="2200" dirty="0" err="1"/>
              <a:t>Storify</a:t>
            </a:r>
            <a:endParaRPr lang="en-US" sz="2200" dirty="0"/>
          </a:p>
          <a:p>
            <a:r>
              <a:rPr lang="en-US" sz="2200" dirty="0" err="1" smtClean="0"/>
              <a:t>CiteULike</a:t>
            </a:r>
            <a:endParaRPr lang="en-US" sz="2200" dirty="0" smtClean="0"/>
          </a:p>
          <a:p>
            <a:r>
              <a:rPr lang="en-US" sz="2200" dirty="0" smtClean="0"/>
              <a:t>Kudos</a:t>
            </a:r>
          </a:p>
          <a:p>
            <a:r>
              <a:rPr lang="en-US" sz="2200" dirty="0" smtClean="0"/>
              <a:t>…and more!</a:t>
            </a:r>
            <a:endParaRPr lang="en-US" sz="2200" dirty="0"/>
          </a:p>
        </p:txBody>
      </p:sp>
    </p:spTree>
    <p:extLst>
      <p:ext uri="{BB962C8B-B14F-4D97-AF65-F5344CB8AC3E}">
        <p14:creationId xmlns:p14="http://schemas.microsoft.com/office/powerpoint/2010/main" val="9262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a:t>Péter</a:t>
            </a:r>
            <a:r>
              <a:rPr lang="en-US" dirty="0"/>
              <a:t>, J. (2008). The pros and cons of computing the </a:t>
            </a:r>
            <a:r>
              <a:rPr lang="en-US" dirty="0" smtClean="0"/>
              <a:t>	h‐index </a:t>
            </a:r>
            <a:r>
              <a:rPr lang="en-US" dirty="0"/>
              <a:t>using Scopus. </a:t>
            </a:r>
            <a:r>
              <a:rPr lang="en-US" i="1" dirty="0"/>
              <a:t>Online Information Review, </a:t>
            </a:r>
            <a:r>
              <a:rPr lang="en-US" i="1" dirty="0" smtClean="0"/>
              <a:t>	32</a:t>
            </a:r>
            <a:r>
              <a:rPr lang="en-US" dirty="0" smtClean="0"/>
              <a:t>(4</a:t>
            </a:r>
            <a:r>
              <a:rPr lang="en-US" dirty="0"/>
              <a:t>), 524-535. doi:10.1108/14684520810897403</a:t>
            </a:r>
          </a:p>
          <a:p>
            <a:pPr marL="0" indent="0">
              <a:buNone/>
            </a:pPr>
            <a:endParaRPr lang="en-US" dirty="0" smtClean="0"/>
          </a:p>
          <a:p>
            <a:pPr marL="0" indent="0">
              <a:buNone/>
            </a:pPr>
            <a:r>
              <a:rPr lang="en-US" dirty="0" smtClean="0"/>
              <a:t>Sicilia</a:t>
            </a:r>
            <a:r>
              <a:rPr lang="en-US" dirty="0"/>
              <a:t>, M.-A., &amp; </a:t>
            </a:r>
            <a:r>
              <a:rPr lang="en-US" dirty="0" err="1"/>
              <a:t>Jacso</a:t>
            </a:r>
            <a:r>
              <a:rPr lang="en-US" dirty="0"/>
              <a:t>, P. (2006). Deflated, inflated and </a:t>
            </a:r>
            <a:r>
              <a:rPr lang="en-US" dirty="0" smtClean="0"/>
              <a:t>	phantom </a:t>
            </a:r>
            <a:r>
              <a:rPr lang="en-US" dirty="0"/>
              <a:t>citation counts. </a:t>
            </a:r>
            <a:r>
              <a:rPr lang="en-US" i="1" dirty="0"/>
              <a:t>Online information </a:t>
            </a:r>
            <a:r>
              <a:rPr lang="en-US" i="1" dirty="0" smtClean="0"/>
              <a:t>	review</a:t>
            </a:r>
            <a:r>
              <a:rPr lang="en-US" i="1" dirty="0"/>
              <a:t>, 30</a:t>
            </a:r>
            <a:r>
              <a:rPr lang="en-US" dirty="0"/>
              <a:t>(3), 297-309. </a:t>
            </a:r>
          </a:p>
          <a:p>
            <a:endParaRPr lang="en-US" dirty="0"/>
          </a:p>
        </p:txBody>
      </p:sp>
      <p:sp>
        <p:nvSpPr>
          <p:cNvPr id="3" name="Title 2"/>
          <p:cNvSpPr>
            <a:spLocks noGrp="1"/>
          </p:cNvSpPr>
          <p:nvPr>
            <p:ph type="title"/>
          </p:nvPr>
        </p:nvSpPr>
        <p:spPr/>
        <p:txBody>
          <a:bodyPr/>
          <a:lstStyle/>
          <a:p>
            <a:r>
              <a:rPr lang="en-US" dirty="0" smtClean="0">
                <a:solidFill>
                  <a:srgbClr val="7030A0"/>
                </a:solidFill>
              </a:rPr>
              <a:t>Citations</a:t>
            </a:r>
            <a:endParaRPr lang="en-US" dirty="0"/>
          </a:p>
        </p:txBody>
      </p:sp>
    </p:spTree>
    <p:extLst>
      <p:ext uri="{BB962C8B-B14F-4D97-AF65-F5344CB8AC3E}">
        <p14:creationId xmlns:p14="http://schemas.microsoft.com/office/powerpoint/2010/main" val="538112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7030A0"/>
                </a:solidFill>
              </a:rPr>
              <a:t>Questions?</a:t>
            </a:r>
            <a:endParaRPr lang="en-US" dirty="0">
              <a:solidFill>
                <a:srgbClr val="7030A0"/>
              </a:solidFill>
            </a:endParaRPr>
          </a:p>
        </p:txBody>
      </p:sp>
      <p:sp>
        <p:nvSpPr>
          <p:cNvPr id="6" name="Text Placeholder 5"/>
          <p:cNvSpPr>
            <a:spLocks noGrp="1"/>
          </p:cNvSpPr>
          <p:nvPr>
            <p:ph type="body" idx="1"/>
          </p:nvPr>
        </p:nvSpPr>
        <p:spPr/>
        <p:txBody>
          <a:bodyPr/>
          <a:lstStyle/>
          <a:p>
            <a:r>
              <a:rPr lang="en-US" dirty="0" smtClean="0">
                <a:solidFill>
                  <a:srgbClr val="7030A0"/>
                </a:solidFill>
              </a:rPr>
              <a:t>Contact Information: </a:t>
            </a:r>
          </a:p>
          <a:p>
            <a:r>
              <a:rPr lang="en-US" dirty="0" smtClean="0">
                <a:solidFill>
                  <a:srgbClr val="7030A0"/>
                </a:solidFill>
              </a:rPr>
              <a:t>Alysha Sapp</a:t>
            </a:r>
          </a:p>
          <a:p>
            <a:r>
              <a:rPr lang="en-US" dirty="0" smtClean="0">
                <a:solidFill>
                  <a:srgbClr val="7030A0"/>
                </a:solidFill>
                <a:hlinkClick r:id="rId3"/>
              </a:rPr>
              <a:t>Alysha.sapp@tcu.edu</a:t>
            </a:r>
            <a:endParaRPr lang="en-US" dirty="0" smtClean="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119968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7030A0"/>
                </a:solidFill>
              </a:rPr>
              <a:t>Benefits of Creating </a:t>
            </a:r>
            <a:br>
              <a:rPr lang="en-US" sz="4000" dirty="0" smtClean="0">
                <a:solidFill>
                  <a:srgbClr val="7030A0"/>
                </a:solidFill>
              </a:rPr>
            </a:br>
            <a:r>
              <a:rPr lang="en-US" sz="4000" dirty="0" smtClean="0">
                <a:solidFill>
                  <a:srgbClr val="7030A0"/>
                </a:solidFill>
              </a:rPr>
              <a:t>a Researcher Profile</a:t>
            </a:r>
            <a:endParaRPr lang="en-US" sz="4000" dirty="0">
              <a:solidFill>
                <a:srgbClr val="7030A0"/>
              </a:solidFill>
            </a:endParaRPr>
          </a:p>
        </p:txBody>
      </p:sp>
      <p:sp>
        <p:nvSpPr>
          <p:cNvPr id="3" name="Content Placeholder 2"/>
          <p:cNvSpPr>
            <a:spLocks noGrp="1"/>
          </p:cNvSpPr>
          <p:nvPr>
            <p:ph sz="quarter" idx="13"/>
          </p:nvPr>
        </p:nvSpPr>
        <p:spPr/>
        <p:txBody>
          <a:bodyPr>
            <a:normAutofit fontScale="92500"/>
          </a:bodyPr>
          <a:lstStyle/>
          <a:p>
            <a:r>
              <a:rPr lang="en-US" dirty="0" smtClean="0">
                <a:solidFill>
                  <a:schemeClr val="tx1">
                    <a:lumMod val="95000"/>
                    <a:lumOff val="5000"/>
                  </a:schemeClr>
                </a:solidFill>
              </a:rPr>
              <a:t>Differentiates your work</a:t>
            </a:r>
          </a:p>
          <a:p>
            <a:pPr lvl="1"/>
            <a:r>
              <a:rPr lang="en-US" dirty="0">
                <a:solidFill>
                  <a:schemeClr val="tx1">
                    <a:lumMod val="95000"/>
                    <a:lumOff val="5000"/>
                  </a:schemeClr>
                </a:solidFill>
              </a:rPr>
              <a:t>Author </a:t>
            </a:r>
            <a:r>
              <a:rPr lang="en-US" dirty="0" smtClean="0">
                <a:solidFill>
                  <a:schemeClr val="tx1">
                    <a:lumMod val="95000"/>
                    <a:lumOff val="5000"/>
                  </a:schemeClr>
                </a:solidFill>
              </a:rPr>
              <a:t>identifiers</a:t>
            </a:r>
          </a:p>
          <a:p>
            <a:pPr lvl="2"/>
            <a:r>
              <a:rPr lang="en-US" dirty="0" smtClean="0">
                <a:solidFill>
                  <a:schemeClr val="tx1">
                    <a:lumMod val="95000"/>
                    <a:lumOff val="5000"/>
                  </a:schemeClr>
                </a:solidFill>
              </a:rPr>
              <a:t>Common names</a:t>
            </a:r>
            <a:endParaRPr lang="en-US" dirty="0">
              <a:solidFill>
                <a:schemeClr val="tx1">
                  <a:lumMod val="95000"/>
                  <a:lumOff val="5000"/>
                </a:schemeClr>
              </a:solidFill>
            </a:endParaRPr>
          </a:p>
          <a:p>
            <a:pPr lvl="1"/>
            <a:r>
              <a:rPr lang="en-US" dirty="0">
                <a:solidFill>
                  <a:schemeClr val="tx1">
                    <a:lumMod val="95000"/>
                    <a:lumOff val="5000"/>
                  </a:schemeClr>
                </a:solidFill>
              </a:rPr>
              <a:t>Unique </a:t>
            </a:r>
            <a:r>
              <a:rPr lang="en-US" dirty="0" smtClean="0">
                <a:solidFill>
                  <a:schemeClr val="tx1">
                    <a:lumMod val="95000"/>
                    <a:lumOff val="5000"/>
                  </a:schemeClr>
                </a:solidFill>
              </a:rPr>
              <a:t>number</a:t>
            </a:r>
            <a:endParaRPr lang="en-US" dirty="0">
              <a:solidFill>
                <a:schemeClr val="tx1">
                  <a:lumMod val="95000"/>
                  <a:lumOff val="5000"/>
                </a:schemeClr>
              </a:solidFill>
            </a:endParaRPr>
          </a:p>
          <a:p>
            <a:pPr lvl="1"/>
            <a:r>
              <a:rPr lang="en-US" dirty="0">
                <a:solidFill>
                  <a:schemeClr val="tx1">
                    <a:lumMod val="95000"/>
                    <a:lumOff val="5000"/>
                  </a:schemeClr>
                </a:solidFill>
              </a:rPr>
              <a:t>Grouping </a:t>
            </a:r>
          </a:p>
          <a:p>
            <a:r>
              <a:rPr lang="en-US" dirty="0" smtClean="0">
                <a:solidFill>
                  <a:schemeClr val="tx1">
                    <a:lumMod val="95000"/>
                    <a:lumOff val="5000"/>
                  </a:schemeClr>
                </a:solidFill>
              </a:rPr>
              <a:t>Affiliation changes</a:t>
            </a:r>
          </a:p>
          <a:p>
            <a:pPr lvl="1"/>
            <a:r>
              <a:rPr lang="en-US" dirty="0" smtClean="0">
                <a:solidFill>
                  <a:schemeClr val="tx1">
                    <a:lumMod val="95000"/>
                    <a:lumOff val="5000"/>
                  </a:schemeClr>
                </a:solidFill>
              </a:rPr>
              <a:t>Organizations</a:t>
            </a:r>
          </a:p>
          <a:p>
            <a:pPr lvl="1"/>
            <a:r>
              <a:rPr lang="en-US" dirty="0" smtClean="0">
                <a:solidFill>
                  <a:schemeClr val="tx1">
                    <a:lumMod val="95000"/>
                    <a:lumOff val="5000"/>
                  </a:schemeClr>
                </a:solidFill>
              </a:rPr>
              <a:t>Institutions</a:t>
            </a:r>
          </a:p>
          <a:p>
            <a:r>
              <a:rPr lang="en-US" dirty="0" smtClean="0">
                <a:solidFill>
                  <a:schemeClr val="tx1">
                    <a:lumMod val="95000"/>
                    <a:lumOff val="5000"/>
                  </a:schemeClr>
                </a:solidFill>
              </a:rPr>
              <a:t>Improves administration for promotion</a:t>
            </a:r>
          </a:p>
          <a:p>
            <a:pPr lvl="1"/>
            <a:endParaRPr lang="en-US" dirty="0" smtClean="0">
              <a:solidFill>
                <a:schemeClr val="tx1">
                  <a:lumMod val="95000"/>
                  <a:lumOff val="5000"/>
                </a:schemeClr>
              </a:solidFill>
            </a:endParaRPr>
          </a:p>
          <a:p>
            <a:endParaRPr lang="en-US" dirty="0" smtClean="0">
              <a:solidFill>
                <a:schemeClr val="tx1">
                  <a:lumMod val="95000"/>
                  <a:lumOff val="5000"/>
                </a:schemeClr>
              </a:solidFill>
            </a:endParaRPr>
          </a:p>
        </p:txBody>
      </p:sp>
      <p:sp>
        <p:nvSpPr>
          <p:cNvPr id="4" name="Content Placeholder 3"/>
          <p:cNvSpPr>
            <a:spLocks noGrp="1"/>
          </p:cNvSpPr>
          <p:nvPr>
            <p:ph sz="quarter" idx="14"/>
          </p:nvPr>
        </p:nvSpPr>
        <p:spPr/>
        <p:txBody>
          <a:bodyPr/>
          <a:lstStyle/>
          <a:p>
            <a:r>
              <a:rPr lang="en-US" sz="2000" dirty="0" smtClean="0"/>
              <a:t>Improves researcher </a:t>
            </a:r>
            <a:r>
              <a:rPr lang="en-US" sz="2000" dirty="0"/>
              <a:t>i</a:t>
            </a:r>
            <a:r>
              <a:rPr lang="en-US" sz="2000" dirty="0" smtClean="0"/>
              <a:t>mpact</a:t>
            </a:r>
          </a:p>
          <a:p>
            <a:pPr lvl="1"/>
            <a:r>
              <a:rPr lang="en-US" sz="2000" dirty="0" smtClean="0"/>
              <a:t>Unique researcher identity</a:t>
            </a:r>
          </a:p>
          <a:p>
            <a:pPr lvl="1"/>
            <a:r>
              <a:rPr lang="en-US" sz="2000" dirty="0" smtClean="0"/>
              <a:t>Biographical information</a:t>
            </a:r>
          </a:p>
          <a:p>
            <a:pPr lvl="1"/>
            <a:r>
              <a:rPr lang="en-US" sz="2000" dirty="0" smtClean="0"/>
              <a:t>CV</a:t>
            </a:r>
          </a:p>
          <a:p>
            <a:r>
              <a:rPr lang="en-US" sz="2000" dirty="0" smtClean="0"/>
              <a:t>Improves research </a:t>
            </a:r>
            <a:r>
              <a:rPr lang="en-US" sz="2000" dirty="0"/>
              <a:t>i</a:t>
            </a:r>
            <a:r>
              <a:rPr lang="en-US" sz="2000" dirty="0" smtClean="0"/>
              <a:t>mpact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927190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t>Tenure </a:t>
            </a:r>
            <a:r>
              <a:rPr lang="en-US" sz="2000" dirty="0"/>
              <a:t>c</a:t>
            </a:r>
            <a:r>
              <a:rPr lang="en-US" sz="2000" dirty="0" smtClean="0"/>
              <a:t>ommittees/Assistant Professors</a:t>
            </a:r>
          </a:p>
          <a:p>
            <a:r>
              <a:rPr lang="en-US" sz="2000" dirty="0" smtClean="0"/>
              <a:t>Adjunct Professors</a:t>
            </a:r>
          </a:p>
          <a:p>
            <a:r>
              <a:rPr lang="en-US" sz="2000" dirty="0" smtClean="0"/>
              <a:t>Associate Professors</a:t>
            </a:r>
          </a:p>
          <a:p>
            <a:r>
              <a:rPr lang="en-US" sz="2000" dirty="0" smtClean="0"/>
              <a:t>Research Fellows</a:t>
            </a:r>
          </a:p>
          <a:p>
            <a:r>
              <a:rPr lang="en-US" sz="2000" dirty="0" smtClean="0"/>
              <a:t>Librarians</a:t>
            </a:r>
          </a:p>
          <a:p>
            <a:r>
              <a:rPr lang="en-US" sz="2000" dirty="0" smtClean="0"/>
              <a:t>Outreach</a:t>
            </a:r>
          </a:p>
          <a:p>
            <a:endParaRPr lang="en-US" dirty="0"/>
          </a:p>
        </p:txBody>
      </p:sp>
      <p:sp>
        <p:nvSpPr>
          <p:cNvPr id="2" name="Title 1"/>
          <p:cNvSpPr>
            <a:spLocks noGrp="1"/>
          </p:cNvSpPr>
          <p:nvPr>
            <p:ph type="title"/>
          </p:nvPr>
        </p:nvSpPr>
        <p:spPr/>
        <p:txBody>
          <a:bodyPr/>
          <a:lstStyle/>
          <a:p>
            <a:r>
              <a:rPr lang="en-US" dirty="0" smtClean="0">
                <a:solidFill>
                  <a:srgbClr val="7030A0"/>
                </a:solidFill>
              </a:rPr>
              <a:t>Promotion</a:t>
            </a:r>
            <a:endParaRPr lang="en-US" dirty="0">
              <a:solidFill>
                <a:srgbClr val="7030A0"/>
              </a:solidFill>
            </a:endParaRPr>
          </a:p>
        </p:txBody>
      </p:sp>
    </p:spTree>
    <p:extLst>
      <p:ext uri="{BB962C8B-B14F-4D97-AF65-F5344CB8AC3E}">
        <p14:creationId xmlns:p14="http://schemas.microsoft.com/office/powerpoint/2010/main" val="202405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7030A0"/>
                </a:solidFill>
              </a:rPr>
              <a:t>Profiles</a:t>
            </a:r>
            <a:endParaRPr lang="en-US" dirty="0">
              <a:solidFill>
                <a:srgbClr val="7030A0"/>
              </a:solidFill>
            </a:endParaRPr>
          </a:p>
        </p:txBody>
      </p:sp>
      <p:sp>
        <p:nvSpPr>
          <p:cNvPr id="6" name="Text Placeholder 5"/>
          <p:cNvSpPr>
            <a:spLocks noGrp="1"/>
          </p:cNvSpPr>
          <p:nvPr>
            <p:ph type="body" idx="1"/>
          </p:nvPr>
        </p:nvSpPr>
        <p:spPr/>
        <p:txBody>
          <a:bodyPr>
            <a:normAutofit fontScale="92500" lnSpcReduction="20000"/>
          </a:bodyPr>
          <a:lstStyle/>
          <a:p>
            <a:r>
              <a:rPr lang="en-US" dirty="0" smtClean="0">
                <a:solidFill>
                  <a:srgbClr val="7030A0"/>
                </a:solidFill>
              </a:rPr>
              <a:t>Search Engines with Author Profiles</a:t>
            </a:r>
            <a:endParaRPr lang="en-US" dirty="0">
              <a:solidFill>
                <a:srgbClr val="7030A0"/>
              </a:solidFill>
            </a:endParaRPr>
          </a:p>
        </p:txBody>
      </p:sp>
      <p:sp>
        <p:nvSpPr>
          <p:cNvPr id="8" name="Text Placeholder 7"/>
          <p:cNvSpPr>
            <a:spLocks noGrp="1"/>
          </p:cNvSpPr>
          <p:nvPr>
            <p:ph type="body" sz="quarter" idx="3"/>
          </p:nvPr>
        </p:nvSpPr>
        <p:spPr/>
        <p:txBody>
          <a:bodyPr/>
          <a:lstStyle/>
          <a:p>
            <a:r>
              <a:rPr lang="en-US" dirty="0" smtClean="0">
                <a:solidFill>
                  <a:schemeClr val="tx2">
                    <a:lumMod val="50000"/>
                  </a:schemeClr>
                </a:solidFill>
              </a:rPr>
              <a:t>Author Identifiers</a:t>
            </a:r>
            <a:endParaRPr lang="en-US" dirty="0">
              <a:solidFill>
                <a:schemeClr val="tx2">
                  <a:lumMod val="50000"/>
                </a:schemeClr>
              </a:solidFill>
            </a:endParaRPr>
          </a:p>
        </p:txBody>
      </p:sp>
      <p:sp>
        <p:nvSpPr>
          <p:cNvPr id="9" name="Content Placeholder 8"/>
          <p:cNvSpPr>
            <a:spLocks noGrp="1"/>
          </p:cNvSpPr>
          <p:nvPr>
            <p:ph sz="quarter" idx="4"/>
          </p:nvPr>
        </p:nvSpPr>
        <p:spPr/>
        <p:txBody>
          <a:bodyPr/>
          <a:lstStyle/>
          <a:p>
            <a:r>
              <a:rPr lang="en-US" sz="2000" dirty="0" smtClean="0"/>
              <a:t>Scopus Author Identifier (Elsevier)</a:t>
            </a:r>
          </a:p>
          <a:p>
            <a:r>
              <a:rPr lang="en-US" sz="2000" dirty="0" err="1" smtClean="0"/>
              <a:t>ResearcherID</a:t>
            </a:r>
            <a:r>
              <a:rPr lang="en-US" sz="2000" dirty="0" smtClean="0"/>
              <a:t> (Thomson Reuters Web of Science)</a:t>
            </a:r>
          </a:p>
          <a:p>
            <a:r>
              <a:rPr lang="en-US" sz="2000" dirty="0" smtClean="0"/>
              <a:t>Open Researcher and Contributor ID (ORCID)</a:t>
            </a:r>
          </a:p>
          <a:p>
            <a:endParaRPr lang="en-US" dirty="0"/>
          </a:p>
        </p:txBody>
      </p:sp>
      <p:sp>
        <p:nvSpPr>
          <p:cNvPr id="2" name="Content Placeholder 1"/>
          <p:cNvSpPr>
            <a:spLocks noGrp="1"/>
          </p:cNvSpPr>
          <p:nvPr>
            <p:ph sz="half" idx="2"/>
          </p:nvPr>
        </p:nvSpPr>
        <p:spPr/>
        <p:txBody>
          <a:bodyPr>
            <a:normAutofit/>
          </a:bodyPr>
          <a:lstStyle/>
          <a:p>
            <a:r>
              <a:rPr lang="en-US" sz="2000" dirty="0" smtClean="0"/>
              <a:t>Google Scholar Citations</a:t>
            </a:r>
            <a:endParaRPr lang="en-US" sz="2000" dirty="0"/>
          </a:p>
        </p:txBody>
      </p:sp>
    </p:spTree>
    <p:extLst>
      <p:ext uri="{BB962C8B-B14F-4D97-AF65-F5344CB8AC3E}">
        <p14:creationId xmlns:p14="http://schemas.microsoft.com/office/powerpoint/2010/main" val="3920677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Profiles</a:t>
            </a:r>
            <a:endParaRPr lang="en-US" dirty="0">
              <a:solidFill>
                <a:schemeClr val="tx2">
                  <a:lumMod val="50000"/>
                </a:schemeClr>
              </a:solidFill>
            </a:endParaRPr>
          </a:p>
        </p:txBody>
      </p:sp>
      <p:sp>
        <p:nvSpPr>
          <p:cNvPr id="3" name="Text Placeholder 2"/>
          <p:cNvSpPr>
            <a:spLocks noGrp="1"/>
          </p:cNvSpPr>
          <p:nvPr>
            <p:ph type="body" idx="1"/>
          </p:nvPr>
        </p:nvSpPr>
        <p:spPr>
          <a:xfrm>
            <a:off x="1051560" y="2240280"/>
            <a:ext cx="6949440" cy="658368"/>
          </a:xfrm>
        </p:spPr>
        <p:txBody>
          <a:bodyPr>
            <a:normAutofit/>
          </a:bodyPr>
          <a:lstStyle/>
          <a:p>
            <a:r>
              <a:rPr lang="en-US" dirty="0" smtClean="0">
                <a:solidFill>
                  <a:schemeClr val="tx2">
                    <a:lumMod val="50000"/>
                  </a:schemeClr>
                </a:solidFill>
              </a:rPr>
              <a:t>Social Networks for Researchers</a:t>
            </a:r>
            <a:endParaRPr lang="en-US" dirty="0">
              <a:solidFill>
                <a:schemeClr val="tx2">
                  <a:lumMod val="50000"/>
                </a:schemeClr>
              </a:solidFill>
            </a:endParaRPr>
          </a:p>
        </p:txBody>
      </p:sp>
      <p:sp>
        <p:nvSpPr>
          <p:cNvPr id="4" name="Content Placeholder 3"/>
          <p:cNvSpPr>
            <a:spLocks noGrp="1"/>
          </p:cNvSpPr>
          <p:nvPr>
            <p:ph sz="half" idx="2"/>
          </p:nvPr>
        </p:nvSpPr>
        <p:spPr>
          <a:xfrm>
            <a:off x="688488" y="2947595"/>
            <a:ext cx="7312512" cy="3172968"/>
          </a:xfrm>
        </p:spPr>
        <p:txBody>
          <a:bodyPr>
            <a:normAutofit/>
          </a:bodyPr>
          <a:lstStyle/>
          <a:p>
            <a:r>
              <a:rPr lang="en-US" sz="2000" dirty="0" err="1" smtClean="0"/>
              <a:t>ResearchGate</a:t>
            </a:r>
            <a:endParaRPr lang="en-US" sz="2000" dirty="0" smtClean="0"/>
          </a:p>
          <a:p>
            <a:r>
              <a:rPr lang="en-US" sz="2000" dirty="0" smtClean="0"/>
              <a:t>LinkedIn</a:t>
            </a:r>
          </a:p>
          <a:p>
            <a:r>
              <a:rPr lang="en-US" sz="2000" dirty="0" smtClean="0"/>
              <a:t>Mendeley</a:t>
            </a:r>
            <a:endParaRPr lang="en-US" sz="2000" dirty="0"/>
          </a:p>
        </p:txBody>
      </p:sp>
    </p:spTree>
    <p:extLst>
      <p:ext uri="{BB962C8B-B14F-4D97-AF65-F5344CB8AC3E}">
        <p14:creationId xmlns:p14="http://schemas.microsoft.com/office/powerpoint/2010/main" val="19800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sz="2200" dirty="0" smtClean="0"/>
              <a:t>What is it?</a:t>
            </a:r>
            <a:r>
              <a:rPr lang="en-US" sz="2200" dirty="0"/>
              <a:t> </a:t>
            </a:r>
            <a:endParaRPr lang="en-US" sz="2200" dirty="0" smtClean="0"/>
          </a:p>
          <a:p>
            <a:r>
              <a:rPr lang="en-US" sz="2200" dirty="0" smtClean="0"/>
              <a:t>For-profit organization</a:t>
            </a:r>
          </a:p>
          <a:p>
            <a:r>
              <a:rPr lang="en-US" sz="2200" dirty="0" smtClean="0"/>
              <a:t>Profile page</a:t>
            </a:r>
          </a:p>
          <a:p>
            <a:r>
              <a:rPr lang="en-US" sz="2200" dirty="0" smtClean="0"/>
              <a:t>Article level </a:t>
            </a:r>
            <a:r>
              <a:rPr lang="en-US" sz="2200" dirty="0"/>
              <a:t>c</a:t>
            </a:r>
            <a:r>
              <a:rPr lang="en-US" sz="2200" dirty="0" smtClean="0"/>
              <a:t>itation </a:t>
            </a:r>
            <a:r>
              <a:rPr lang="en-US" sz="2200" dirty="0"/>
              <a:t>m</a:t>
            </a:r>
            <a:r>
              <a:rPr lang="en-US" sz="2200" dirty="0" smtClean="0"/>
              <a:t>etrics</a:t>
            </a:r>
          </a:p>
          <a:p>
            <a:pPr lvl="2"/>
            <a:r>
              <a:rPr lang="en-US" sz="2200" dirty="0" smtClean="0"/>
              <a:t>Citation </a:t>
            </a:r>
            <a:r>
              <a:rPr lang="en-US" sz="2200" dirty="0"/>
              <a:t>metrics are computed and updated automatically</a:t>
            </a:r>
            <a:endParaRPr lang="en-US" sz="2200" dirty="0" smtClean="0"/>
          </a:p>
          <a:p>
            <a:r>
              <a:rPr lang="en-US" sz="2200" dirty="0" smtClean="0"/>
              <a:t>Updates</a:t>
            </a:r>
          </a:p>
          <a:p>
            <a:pPr lvl="1"/>
            <a:endParaRPr lang="en-US" dirty="0" smtClean="0"/>
          </a:p>
        </p:txBody>
      </p:sp>
      <p:sp>
        <p:nvSpPr>
          <p:cNvPr id="7" name="Title 6"/>
          <p:cNvSpPr>
            <a:spLocks noGrp="1"/>
          </p:cNvSpPr>
          <p:nvPr>
            <p:ph type="title"/>
          </p:nvPr>
        </p:nvSpPr>
        <p:spPr/>
        <p:txBody>
          <a:bodyPr/>
          <a:lstStyle/>
          <a:p>
            <a:r>
              <a:rPr lang="en-US" dirty="0" smtClean="0">
                <a:solidFill>
                  <a:srgbClr val="7030A0"/>
                </a:solidFill>
              </a:rPr>
              <a:t>Google Scholar Citations</a:t>
            </a:r>
            <a:endParaRPr lang="en-US" dirty="0">
              <a:solidFill>
                <a:srgbClr val="7030A0"/>
              </a:solidFill>
            </a:endParaRPr>
          </a:p>
        </p:txBody>
      </p:sp>
    </p:spTree>
    <p:extLst>
      <p:ext uri="{BB962C8B-B14F-4D97-AF65-F5344CB8AC3E}">
        <p14:creationId xmlns:p14="http://schemas.microsoft.com/office/powerpoint/2010/main" val="66348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502403" cy="517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6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Freely available</a:t>
            </a:r>
          </a:p>
          <a:p>
            <a:r>
              <a:rPr lang="en-US" dirty="0" smtClean="0"/>
              <a:t>Editing profile</a:t>
            </a:r>
          </a:p>
          <a:p>
            <a:r>
              <a:rPr lang="en-US" dirty="0" smtClean="0"/>
              <a:t>Citations, h-index and i10-index</a:t>
            </a:r>
          </a:p>
          <a:p>
            <a:r>
              <a:rPr lang="en-US" dirty="0" smtClean="0"/>
              <a:t>Co-authors</a:t>
            </a:r>
          </a:p>
          <a:p>
            <a:r>
              <a:rPr lang="en-US" dirty="0" smtClean="0"/>
              <a:t>Deflated, inflated and phantom counts(Sicilia &amp; </a:t>
            </a:r>
            <a:r>
              <a:rPr lang="en-US" dirty="0" err="1" smtClean="0"/>
              <a:t>Jacso</a:t>
            </a:r>
            <a:r>
              <a:rPr lang="en-US" dirty="0" smtClean="0"/>
              <a:t>, 2006)</a:t>
            </a:r>
          </a:p>
          <a:p>
            <a:r>
              <a:rPr lang="en-US" dirty="0" smtClean="0"/>
              <a:t>Metrics only cover articles published between 2011 and 2015</a:t>
            </a:r>
          </a:p>
          <a:p>
            <a:r>
              <a:rPr lang="en-US" dirty="0" smtClean="0"/>
              <a:t>Coverage </a:t>
            </a:r>
          </a:p>
          <a:p>
            <a:r>
              <a:rPr lang="en-US" dirty="0" smtClean="0"/>
              <a:t>Grey </a:t>
            </a:r>
            <a:r>
              <a:rPr lang="en-US" dirty="0"/>
              <a:t>l</a:t>
            </a:r>
            <a:r>
              <a:rPr lang="en-US" dirty="0" smtClean="0"/>
              <a:t>iterature </a:t>
            </a:r>
          </a:p>
          <a:p>
            <a:r>
              <a:rPr lang="en-US" dirty="0" smtClean="0"/>
              <a:t>Discontinuation </a:t>
            </a:r>
          </a:p>
          <a:p>
            <a:endParaRPr lang="en-US" dirty="0"/>
          </a:p>
        </p:txBody>
      </p:sp>
      <p:sp>
        <p:nvSpPr>
          <p:cNvPr id="3" name="Title 2"/>
          <p:cNvSpPr>
            <a:spLocks noGrp="1"/>
          </p:cNvSpPr>
          <p:nvPr>
            <p:ph type="title"/>
          </p:nvPr>
        </p:nvSpPr>
        <p:spPr/>
        <p:txBody>
          <a:bodyPr/>
          <a:lstStyle/>
          <a:p>
            <a:r>
              <a:rPr lang="en-US" sz="4800" dirty="0" smtClean="0">
                <a:solidFill>
                  <a:srgbClr val="7030A0"/>
                </a:solidFill>
              </a:rPr>
              <a:t>Google</a:t>
            </a:r>
            <a:r>
              <a:rPr lang="en-US" sz="4800" dirty="0"/>
              <a:t> </a:t>
            </a:r>
            <a:r>
              <a:rPr lang="en-US" sz="4800" dirty="0" smtClean="0">
                <a:solidFill>
                  <a:srgbClr val="7030A0"/>
                </a:solidFill>
              </a:rPr>
              <a:t>Scholar Citations: Pros/Cons</a:t>
            </a:r>
            <a:endParaRPr lang="en-US" sz="4800" dirty="0"/>
          </a:p>
        </p:txBody>
      </p:sp>
    </p:spTree>
    <p:extLst>
      <p:ext uri="{BB962C8B-B14F-4D97-AF65-F5344CB8AC3E}">
        <p14:creationId xmlns:p14="http://schemas.microsoft.com/office/powerpoint/2010/main" val="37168088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ustom 6">
      <a:dk1>
        <a:sysClr val="windowText" lastClr="000000"/>
      </a:dk1>
      <a:lt1>
        <a:sysClr val="window" lastClr="FFFFFF"/>
      </a:lt1>
      <a:dk2>
        <a:srgbClr val="D6BBEA"/>
      </a:dk2>
      <a:lt2>
        <a:srgbClr val="C5D1D7"/>
      </a:lt2>
      <a:accent1>
        <a:srgbClr val="7F7F7F"/>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10103</TotalTime>
  <Words>1344</Words>
  <Application>Microsoft Office PowerPoint</Application>
  <PresentationFormat>On-screen Show (4:3)</PresentationFormat>
  <Paragraphs>257</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Hardcover</vt:lpstr>
      <vt:lpstr>Researcher Impact and Academic Profiles</vt:lpstr>
      <vt:lpstr>   Managing a researcher profile is essential to promote that work to others. Many tenure track professors are trying to find ways to stand out and using systems such as ResearcherID, ORCID, Google Scholar Citations, LinkedIn, Mendeley, and Research Gate can help to increase that visibility. The use of these tools is both beneficial and problematic due to the overwhelming amount of options available. This presentation will address the procedure of setting up these profiles, the pros and cons to each of these services, and the promotion of these services to your faculty</vt:lpstr>
      <vt:lpstr>Benefits of Creating  a Researcher Profile</vt:lpstr>
      <vt:lpstr>Promotion</vt:lpstr>
      <vt:lpstr>Profiles</vt:lpstr>
      <vt:lpstr>Profiles</vt:lpstr>
      <vt:lpstr>Google Scholar Citations</vt:lpstr>
      <vt:lpstr>PowerPoint Presentation</vt:lpstr>
      <vt:lpstr>Google Scholar Citations: Pros/Cons</vt:lpstr>
      <vt:lpstr>Scopus Author Identifier</vt:lpstr>
      <vt:lpstr>PowerPoint Presentation</vt:lpstr>
      <vt:lpstr>Scopus Author Identifier: Pros/Cons</vt:lpstr>
      <vt:lpstr>ResearcherID</vt:lpstr>
      <vt:lpstr>PowerPoint Presentation</vt:lpstr>
      <vt:lpstr>ResearcherID: Pros/Cons</vt:lpstr>
      <vt:lpstr>ORCID</vt:lpstr>
      <vt:lpstr>PowerPoint Presentation</vt:lpstr>
      <vt:lpstr>ORCID: Pros/Cons</vt:lpstr>
      <vt:lpstr>Research Gate</vt:lpstr>
      <vt:lpstr>PowerPoint Presentation</vt:lpstr>
      <vt:lpstr>Research Gate: Pros/Cons</vt:lpstr>
      <vt:lpstr>LinkedIn</vt:lpstr>
      <vt:lpstr>PowerPoint Presentation</vt:lpstr>
      <vt:lpstr>LinkedIn: Pros/Cons</vt:lpstr>
      <vt:lpstr>Mendeley</vt:lpstr>
      <vt:lpstr>Mendeley: Pros/Cons</vt:lpstr>
      <vt:lpstr>Other Sites</vt:lpstr>
      <vt:lpstr>Citations</vt:lpstr>
      <vt:lpstr>Questions?</vt:lpstr>
    </vt:vector>
  </TitlesOfParts>
  <Company>Texas Christian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Sapp, Alysha</dc:creator>
  <cp:lastModifiedBy>Sapp, Alysha</cp:lastModifiedBy>
  <cp:revision>61</cp:revision>
  <dcterms:created xsi:type="dcterms:W3CDTF">2016-07-27T15:51:02Z</dcterms:created>
  <dcterms:modified xsi:type="dcterms:W3CDTF">2016-08-05T12:33:42Z</dcterms:modified>
</cp:coreProperties>
</file>