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5" r:id="rId1"/>
  </p:sldMasterIdLst>
  <p:sldIdLst>
    <p:sldId id="256" r:id="rId2"/>
    <p:sldId id="258" r:id="rId3"/>
    <p:sldId id="267" r:id="rId4"/>
    <p:sldId id="268" r:id="rId5"/>
    <p:sldId id="270" r:id="rId6"/>
    <p:sldId id="257" r:id="rId7"/>
    <p:sldId id="259" r:id="rId8"/>
    <p:sldId id="26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61" r:id="rId19"/>
    <p:sldId id="263" r:id="rId20"/>
    <p:sldId id="264" r:id="rId21"/>
    <p:sldId id="262" r:id="rId22"/>
    <p:sldId id="265" r:id="rId23"/>
    <p:sldId id="266" r:id="rId24"/>
    <p:sldId id="26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691" autoAdjust="0"/>
    <p:restoredTop sz="94660"/>
  </p:normalViewPr>
  <p:slideViewPr>
    <p:cSldViewPr snapToGrid="0">
      <p:cViewPr varScale="1">
        <p:scale>
          <a:sx n="97" d="100"/>
          <a:sy n="97" d="100"/>
        </p:scale>
        <p:origin x="216" y="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 of Contributors by Tenure-Status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2"/>
              <c:layout>
                <c:manualLayout>
                  <c:x val="0.107752648759004"/>
                  <c:y val="0.029119103043144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Professor</c:v>
                </c:pt>
                <c:pt idx="1">
                  <c:v>Associate Professor</c:v>
                </c:pt>
                <c:pt idx="2">
                  <c:v>Assistant Professor</c:v>
                </c:pt>
                <c:pt idx="3">
                  <c:v>Dept Chair/Div Head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41.0</c:v>
                </c:pt>
                <c:pt idx="1">
                  <c:v>39.0</c:v>
                </c:pt>
                <c:pt idx="2">
                  <c:v>5.0</c:v>
                </c:pt>
                <c:pt idx="3">
                  <c:v>21.0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4516085355539"/>
          <c:y val="0.0464816447371116"/>
          <c:w val="0.333881840125115"/>
          <c:h val="0.5422566776643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16 Lecturers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0722913779661307"/>
                  <c:y val="0.11236996923042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0986219361082801"/>
                  <c:y val="-0.1787282213731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23881705490015"/>
                  <c:y val="0.12629887337825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Senior Continuing</c:v>
                </c:pt>
                <c:pt idx="1">
                  <c:v>Principal Continuing</c:v>
                </c:pt>
                <c:pt idx="2">
                  <c:v>Lecturer</c:v>
                </c:pt>
                <c:pt idx="3">
                  <c:v>Lecturer Continuing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2.0</c:v>
                </c:pt>
                <c:pt idx="1">
                  <c:v>5.0</c:v>
                </c:pt>
                <c:pt idx="2">
                  <c:v>5.0</c:v>
                </c:pt>
                <c:pt idx="3">
                  <c:v>4.0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8522728138086"/>
          <c:y val="0.23151956295687"/>
          <c:w val="0.281695162365601"/>
          <c:h val="0.6377321262493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493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8/5/16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935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58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004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052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8/5/16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98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69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379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958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343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18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51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library.unt.edu/staff-directory/department/digital-curation-uni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Pamela.Andrews@unt.edu" TargetMode="External"/><Relationship Id="rId3" Type="http://schemas.openxmlformats.org/officeDocument/2006/relationships/hyperlink" Target="mailto:Daniel.Alemneh@unt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UNT Faculty Analysis of Scholarly 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Pamela Andrews and Daniel Alemneh</a:t>
            </a:r>
          </a:p>
          <a:p>
            <a:r>
              <a:rPr lang="en-US" dirty="0" smtClean="0"/>
              <a:t>University of North Texas Libraries</a:t>
            </a:r>
          </a:p>
          <a:p>
            <a:r>
              <a:rPr lang="en-US" dirty="0" smtClean="0">
                <a:hlinkClick r:id="rId2"/>
              </a:rPr>
              <a:t>Digital Curation Unit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4188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of Business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340730"/>
              </p:ext>
            </p:extLst>
          </p:nvPr>
        </p:nvGraphicFramePr>
        <p:xfrm>
          <a:off x="1906104" y="1690687"/>
          <a:ext cx="8510104" cy="28017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9479"/>
                <a:gridCol w="1720045"/>
                <a:gridCol w="1668746"/>
                <a:gridCol w="1951834"/>
              </a:tblGrid>
              <a:tr h="40025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Department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Faculty in SW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Total Faculty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Percent in SW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6"/>
                    </a:solidFill>
                  </a:tcPr>
                </a:tc>
              </a:tr>
              <a:tr h="40025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Mktng</a:t>
                      </a:r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&amp; Logistics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29%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</a:tr>
              <a:tr h="40025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Info Tech &amp; Decision </a:t>
                      </a:r>
                      <a:r>
                        <a:rPr lang="en-US" sz="1800" u="none" strike="noStrike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Sci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14%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025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Fin, Insur, Real Estate &amp; Law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endParaRPr lang="is-I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</a:tr>
              <a:tr h="40025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Management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22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025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Accounting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</a:tr>
              <a:tr h="40025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Totals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42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21%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567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</a:t>
            </a:r>
            <a:r>
              <a:rPr lang="en-US" smtClean="0"/>
              <a:t>of Education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529142"/>
              </p:ext>
            </p:extLst>
          </p:nvPr>
        </p:nvGraphicFramePr>
        <p:xfrm>
          <a:off x="1961322" y="1789040"/>
          <a:ext cx="8587409" cy="33262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8817"/>
                <a:gridCol w="1630018"/>
                <a:gridCol w="1616765"/>
                <a:gridCol w="1881809"/>
              </a:tblGrid>
              <a:tr h="554383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Department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Faculty in SW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Total Faculty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Percent in SW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6"/>
                    </a:solidFill>
                  </a:tcPr>
                </a:tc>
              </a:tr>
              <a:tr h="554383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Counseling &amp; Higher Education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19%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</a:tr>
              <a:tr h="554383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Kinesiology, </a:t>
                      </a:r>
                      <a:r>
                        <a:rPr lang="en-US" sz="1800" u="none" strike="noStrike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Hlth</a:t>
                      </a:r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Promo, &amp; Rec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23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17%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54383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Educational Psychology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14%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</a:tr>
              <a:tr h="554383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Teacher Education &amp; Admin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32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54383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Totals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13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13%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446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of Engineering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720449"/>
              </p:ext>
            </p:extLst>
          </p:nvPr>
        </p:nvGraphicFramePr>
        <p:xfrm>
          <a:off x="1179443" y="1690688"/>
          <a:ext cx="9780105" cy="39727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80453"/>
                <a:gridCol w="1749287"/>
                <a:gridCol w="1815547"/>
                <a:gridCol w="1934818"/>
              </a:tblGrid>
              <a:tr h="49268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Department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Faculty in SW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Total Faculty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Percent in SW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6"/>
                    </a:solidFill>
                  </a:tcPr>
                </a:tc>
              </a:tr>
              <a:tr h="49268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Electrical Engineering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</a:tr>
              <a:tr h="49268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Materials Science &amp; </a:t>
                      </a:r>
                      <a:r>
                        <a:rPr lang="en-US" sz="1800" u="none" strike="noStrike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Engineering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53%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68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Computer Science &amp; Engineering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27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37%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</a:tr>
              <a:tr h="49268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Engineering Technology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19%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2389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Mechanical &amp; Energy </a:t>
                      </a:r>
                      <a:r>
                        <a:rPr lang="en-US" sz="1800" u="none" strike="noStrike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Engineering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</a:tr>
              <a:tr h="49268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Biomedical Engineering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68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Totals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38%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88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of Information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641412"/>
              </p:ext>
            </p:extLst>
          </p:nvPr>
        </p:nvGraphicFramePr>
        <p:xfrm>
          <a:off x="1007165" y="1927086"/>
          <a:ext cx="8906565" cy="21678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23861"/>
                <a:gridCol w="1577009"/>
                <a:gridCol w="1643269"/>
                <a:gridCol w="1962426"/>
              </a:tblGrid>
              <a:tr h="433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Department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Faculty in SW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Total Faculty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Percent in SW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6"/>
                    </a:solidFill>
                  </a:tcPr>
                </a:tc>
              </a:tr>
              <a:tr h="433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Library &amp; Information Sciences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12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18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67%</a:t>
                      </a:r>
                      <a:endParaRPr lang="is-I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</a:tr>
              <a:tr h="433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Learning Technologies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21%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3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Linguistics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17%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</a:tr>
              <a:tr h="433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Totals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42%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193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115261" cy="1325563"/>
          </a:xfrm>
        </p:spPr>
        <p:txBody>
          <a:bodyPr/>
          <a:lstStyle/>
          <a:p>
            <a:r>
              <a:rPr lang="en-US" dirty="0" smtClean="0"/>
              <a:t>College </a:t>
            </a:r>
            <a:r>
              <a:rPr lang="en-US" smtClean="0"/>
              <a:t>of Merchandising, Hospitality, &amp; Tourism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172659"/>
              </p:ext>
            </p:extLst>
          </p:nvPr>
        </p:nvGraphicFramePr>
        <p:xfrm>
          <a:off x="2224155" y="1856409"/>
          <a:ext cx="8139044" cy="2543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95984"/>
                <a:gridCol w="1643270"/>
                <a:gridCol w="1457739"/>
                <a:gridCol w="1842051"/>
              </a:tblGrid>
              <a:tr h="63582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Department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Faculty in SW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Total Faculty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Percent in SW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6"/>
                    </a:solidFill>
                  </a:tcPr>
                </a:tc>
              </a:tr>
              <a:tr h="63582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Merch</a:t>
                      </a:r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&amp; Digital Retailing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12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25%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</a:tr>
              <a:tr h="63582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Hospitality and Tourism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3582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Totals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12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25%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8971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of Music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959868"/>
              </p:ext>
            </p:extLst>
          </p:nvPr>
        </p:nvGraphicFramePr>
        <p:xfrm>
          <a:off x="1378226" y="1690687"/>
          <a:ext cx="9780104" cy="4028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0"/>
                <a:gridCol w="1616765"/>
                <a:gridCol w="1736035"/>
                <a:gridCol w="1855304"/>
              </a:tblGrid>
              <a:tr h="68771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Department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Faculty in SW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Total Faculty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Percent in SW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6"/>
                    </a:solidFill>
                  </a:tcPr>
                </a:tc>
              </a:tr>
              <a:tr h="351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Music Education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17%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</a:tr>
              <a:tr h="351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Keyboard Studies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11%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1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Jazz Studies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</a:tr>
              <a:tr h="351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Instrumental Studies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599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Music Hist, Thry &amp; Ethnomusic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</a:tr>
              <a:tr h="351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Composition Studies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332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Conducting &amp; Ensembles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</a:tr>
              <a:tr h="351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Vocal Studies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1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Totals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104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748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of Public Affairs &amp; Community Service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20473"/>
              </p:ext>
            </p:extLst>
          </p:nvPr>
        </p:nvGraphicFramePr>
        <p:xfrm>
          <a:off x="1389269" y="1690688"/>
          <a:ext cx="9331739" cy="40119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79079"/>
                <a:gridCol w="1775791"/>
                <a:gridCol w="1656522"/>
                <a:gridCol w="2120347"/>
              </a:tblGrid>
              <a:tr h="49765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Department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Faculty in SW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Total Faculty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Percent in SW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6"/>
                    </a:solidFill>
                  </a:tcPr>
                </a:tc>
              </a:tr>
              <a:tr h="528353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Applied Gerontology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endParaRPr lang="is-I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67%</a:t>
                      </a:r>
                      <a:endParaRPr lang="is-I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</a:tr>
              <a:tr h="49765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Behavior Analysis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57%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765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Speech &amp; Hearing Sciences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29%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</a:tr>
              <a:tr h="49765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Disability &amp; Addiction Rehab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14%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765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Criminal Justice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</a:tr>
              <a:tr h="49765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Public Admin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765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Totals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52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21%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24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of Visual Arts &amp; Design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755185"/>
              </p:ext>
            </p:extLst>
          </p:nvPr>
        </p:nvGraphicFramePr>
        <p:xfrm>
          <a:off x="1495286" y="1690686"/>
          <a:ext cx="9305235" cy="29210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16401"/>
                <a:gridCol w="1550504"/>
                <a:gridCol w="1643270"/>
                <a:gridCol w="1895060"/>
              </a:tblGrid>
              <a:tr h="48684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Department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Faculty in SW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Total Faculty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Percent in SW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6"/>
                    </a:solidFill>
                  </a:tcPr>
                </a:tc>
              </a:tr>
              <a:tr h="48684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Art Education &amp; Art History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13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38%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</a:tr>
              <a:tr h="48684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Studio Art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26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19%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684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Media Arts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13%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noFill/>
                  </a:tcPr>
                </a:tc>
              </a:tr>
              <a:tr h="48684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Design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684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Totals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12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17%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8686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383" y="119270"/>
            <a:ext cx="10515600" cy="975071"/>
          </a:xfrm>
        </p:spPr>
        <p:txBody>
          <a:bodyPr/>
          <a:lstStyle/>
          <a:p>
            <a:r>
              <a:rPr lang="en-US" dirty="0" smtClean="0"/>
              <a:t>Departments with +50% participation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421664"/>
              </p:ext>
            </p:extLst>
          </p:nvPr>
        </p:nvGraphicFramePr>
        <p:xfrm>
          <a:off x="1550504" y="1094343"/>
          <a:ext cx="9528313" cy="56510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19762"/>
                <a:gridCol w="1782680"/>
                <a:gridCol w="1647286"/>
                <a:gridCol w="1878585"/>
              </a:tblGrid>
              <a:tr h="39062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Department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Faculty in SW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Faculty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r>
                        <a:rPr lang="en-US" sz="2000" b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</a:t>
                      </a:r>
                      <a:r>
                        <a:rPr lang="en-US" sz="2000" b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/>
                    </a:solidFill>
                  </a:tcPr>
                </a:tc>
              </a:tr>
              <a:tr h="375742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Women's and Gender Studies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375742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Electrical Engineering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5742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Biological Sciences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375742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Chemistry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5742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Philosophy &amp; Religion Studies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375742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Library &amp; Information Sciences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5742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Applied Gerontology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375742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Sociology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5742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Behavior Analysis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375742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Physics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5742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Geography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375742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Materials Science &amp; </a:t>
                      </a:r>
                      <a:r>
                        <a:rPr lang="en-US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Engineering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5742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International Studies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375742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Political Science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2603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687" y="365125"/>
            <a:ext cx="10515600" cy="1325563"/>
          </a:xfrm>
        </p:spPr>
        <p:txBody>
          <a:bodyPr/>
          <a:lstStyle/>
          <a:p>
            <a:r>
              <a:rPr lang="en-US" dirty="0" smtClean="0"/>
              <a:t>Tenure Status of Contributors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9467979"/>
              </p:ext>
            </p:extLst>
          </p:nvPr>
        </p:nvGraphicFramePr>
        <p:xfrm>
          <a:off x="-57979" y="1690688"/>
          <a:ext cx="6410738" cy="4638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251523300"/>
              </p:ext>
            </p:extLst>
          </p:nvPr>
        </p:nvGraphicFramePr>
        <p:xfrm>
          <a:off x="6414052" y="2173357"/>
          <a:ext cx="5777948" cy="3737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6164" y="1690688"/>
            <a:ext cx="3402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237 Tenure-Track Faculty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0" y="1690688"/>
            <a:ext cx="3094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16 Lecturer Faculty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28661" y="4585253"/>
            <a:ext cx="21468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</a:t>
            </a:r>
            <a:r>
              <a:rPr lang="en-US" dirty="0" smtClean="0"/>
              <a:t> 1 Clinical Associate Professor from the College of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78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669" y="0"/>
            <a:ext cx="4358492" cy="1320800"/>
          </a:xfrm>
        </p:spPr>
        <p:txBody>
          <a:bodyPr>
            <a:normAutofit/>
          </a:bodyPr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4486" y="1411416"/>
            <a:ext cx="9316995" cy="4865816"/>
          </a:xfrm>
        </p:spPr>
        <p:txBody>
          <a:bodyPr>
            <a:normAutofit/>
          </a:bodyPr>
          <a:lstStyle/>
          <a:p>
            <a:r>
              <a:rPr lang="en-US" dirty="0" smtClean="0"/>
              <a:t>Landscape of Scholarly Communication: Background</a:t>
            </a:r>
          </a:p>
          <a:p>
            <a:r>
              <a:rPr lang="en-US" dirty="0" smtClean="0"/>
              <a:t>Guiding </a:t>
            </a:r>
            <a:r>
              <a:rPr lang="en-US" dirty="0"/>
              <a:t>Questions</a:t>
            </a:r>
            <a:endParaRPr lang="en-US" dirty="0" smtClean="0"/>
          </a:p>
          <a:p>
            <a:r>
              <a:rPr lang="en-US" dirty="0" smtClean="0"/>
              <a:t>Methodology</a:t>
            </a:r>
          </a:p>
          <a:p>
            <a:r>
              <a:rPr lang="en-US" dirty="0" smtClean="0"/>
              <a:t>UNT Scholarly Works Collection: Overview</a:t>
            </a:r>
            <a:endParaRPr lang="en-US" dirty="0"/>
          </a:p>
          <a:p>
            <a:r>
              <a:rPr lang="en-US" dirty="0" smtClean="0"/>
              <a:t>Breakdown of  Participations:</a:t>
            </a:r>
          </a:p>
          <a:p>
            <a:pPr lvl="1"/>
            <a:r>
              <a:rPr lang="en-US" dirty="0" smtClean="0"/>
              <a:t>By Department</a:t>
            </a:r>
          </a:p>
          <a:p>
            <a:pPr lvl="1"/>
            <a:r>
              <a:rPr lang="en-US" dirty="0" smtClean="0"/>
              <a:t>By Tenure Status</a:t>
            </a:r>
          </a:p>
          <a:p>
            <a:pPr lvl="1"/>
            <a:r>
              <a:rPr lang="en-US" dirty="0" smtClean="0"/>
              <a:t>By Types of Scholarly Works</a:t>
            </a:r>
          </a:p>
          <a:p>
            <a:r>
              <a:rPr lang="en-US" dirty="0" smtClean="0"/>
              <a:t>Future </a:t>
            </a:r>
            <a:r>
              <a:rPr lang="en-US" dirty="0" smtClean="0"/>
              <a:t>Plans and Summary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4909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in Contribution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Honors Work</a:t>
            </a:r>
          </a:p>
          <a:p>
            <a:pPr lvl="1"/>
            <a:r>
              <a:rPr lang="en-US" dirty="0" smtClean="0"/>
              <a:t>Of the 3,341 contributed items, 300 are from the Honors College</a:t>
            </a:r>
          </a:p>
          <a:p>
            <a:pPr lvl="1"/>
            <a:r>
              <a:rPr lang="en-US" dirty="0" smtClean="0"/>
              <a:t>Of the 254 faculty contributors, 90 are only contributing to the collection through their mentorship of Honors College items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Patents</a:t>
            </a:r>
          </a:p>
          <a:p>
            <a:pPr lvl="1"/>
            <a:r>
              <a:rPr lang="en-US" dirty="0" smtClean="0"/>
              <a:t>Over 400 patents, 63 patents by UNT Faculty, 48 of these created by 22 current active faculty</a:t>
            </a:r>
          </a:p>
          <a:p>
            <a:pPr lvl="2"/>
            <a:r>
              <a:rPr lang="en-US" dirty="0" smtClean="0"/>
              <a:t>6 faculty members are only contributing to the collection through their patents</a:t>
            </a:r>
          </a:p>
          <a:p>
            <a:pPr lvl="2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089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1647" y="165652"/>
            <a:ext cx="3351327" cy="6692348"/>
          </a:xfrm>
        </p:spPr>
        <p:txBody>
          <a:bodyPr>
            <a:normAutofit/>
          </a:bodyPr>
          <a:lstStyle/>
          <a:p>
            <a:r>
              <a:rPr lang="en-US" dirty="0" smtClean="0"/>
              <a:t>Departments with +50% Faculty Contributors by Honors Work Only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949477"/>
              </p:ext>
            </p:extLst>
          </p:nvPr>
        </p:nvGraphicFramePr>
        <p:xfrm>
          <a:off x="410818" y="264902"/>
          <a:ext cx="7826145" cy="6228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5362"/>
                <a:gridCol w="1484244"/>
                <a:gridCol w="1507100"/>
                <a:gridCol w="1779439"/>
              </a:tblGrid>
              <a:tr h="54517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Department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Faculty in SW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Faculty w/only Honors Works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w/only</a:t>
                      </a:r>
                      <a:r>
                        <a:rPr lang="en-US" sz="1800" b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Honors Works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accent6"/>
                    </a:solidFill>
                  </a:tcPr>
                </a:tc>
              </a:tr>
              <a:tr h="27113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Dance &amp; Theatre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noFill/>
                  </a:tcPr>
                </a:tc>
              </a:tr>
              <a:tr h="27113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International Studies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113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Fin, </a:t>
                      </a:r>
                      <a:r>
                        <a:rPr lang="en-US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Insur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Real Estate &amp; Law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noFill/>
                  </a:tcPr>
                </a:tc>
              </a:tr>
              <a:tr h="31314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Mechanical &amp; Energy </a:t>
                      </a:r>
                      <a:r>
                        <a:rPr lang="en-US" sz="18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113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Instrumental Studies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noFill/>
                  </a:tcPr>
                </a:tc>
              </a:tr>
              <a:tr h="27113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Disability &amp; Addiction Rehab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113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 Education &amp; Art History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noFill/>
                  </a:tcPr>
                </a:tc>
              </a:tr>
              <a:tr h="27113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Geography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113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Mathematics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noFill/>
                  </a:tcPr>
                </a:tc>
              </a:tr>
              <a:tr h="27113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113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Psychology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noFill/>
                  </a:tcPr>
                </a:tc>
              </a:tr>
              <a:tr h="27113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Economics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113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Anthropology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noFill/>
                  </a:tcPr>
                </a:tc>
              </a:tr>
              <a:tr h="27113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Political Science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113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Communication Studies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noFill/>
                  </a:tcPr>
                </a:tc>
              </a:tr>
              <a:tr h="27113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Mkntg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Logistics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113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Teacher Education &amp; Admin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noFill/>
                  </a:tcPr>
                </a:tc>
              </a:tr>
              <a:tr h="27113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Applied Gerontology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113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Speech &amp; Hearing Sciences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noFill/>
                  </a:tcPr>
                </a:tc>
              </a:tr>
              <a:tr h="27113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 Arts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7" marR="7747" marT="7747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2322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552583" cy="1325563"/>
          </a:xfrm>
        </p:spPr>
        <p:txBody>
          <a:bodyPr/>
          <a:lstStyle/>
          <a:p>
            <a:r>
              <a:rPr lang="en-US" dirty="0" smtClean="0"/>
              <a:t>Departments with Faculty Contributing Patents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43764"/>
              </p:ext>
            </p:extLst>
          </p:nvPr>
        </p:nvGraphicFramePr>
        <p:xfrm>
          <a:off x="2080591" y="1690688"/>
          <a:ext cx="7566991" cy="33186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33000"/>
                <a:gridCol w="1668982"/>
                <a:gridCol w="2065009"/>
              </a:tblGrid>
              <a:tr h="36873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Department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Faculty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Faculty w/Patents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/>
                    </a:solidFill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Biological Sciences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Chemistry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Physics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Computer Science &amp; Engineering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Electrical Engineering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Engineering Technology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Materials Science &amp; Engineer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Mechanical &amp; Energy Engineer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2777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 annual review of faculty </a:t>
            </a:r>
            <a:r>
              <a:rPr lang="en-US" dirty="0" smtClean="0"/>
              <a:t>contributions </a:t>
            </a:r>
            <a:r>
              <a:rPr lang="en-US" dirty="0" smtClean="0"/>
              <a:t>to measure growth</a:t>
            </a:r>
          </a:p>
          <a:p>
            <a:pPr lvl="1"/>
            <a:r>
              <a:rPr lang="en-US" dirty="0" smtClean="0"/>
              <a:t>Account for remaining 22% of collection, likely Emeritus &amp; Adjunct members</a:t>
            </a:r>
          </a:p>
          <a:p>
            <a:r>
              <a:rPr lang="en-US" dirty="0" smtClean="0"/>
              <a:t>Focus outreach on under-represented departments</a:t>
            </a:r>
          </a:p>
          <a:p>
            <a:pPr lvl="1"/>
            <a:r>
              <a:rPr lang="en-US" dirty="0" smtClean="0"/>
              <a:t>Leverage collaborations from contributing faculty members with non-contributing partners</a:t>
            </a:r>
          </a:p>
          <a:p>
            <a:r>
              <a:rPr lang="en-US" dirty="0" smtClean="0"/>
              <a:t>Focus outreach on faculty only participating through the Honors College &amp; patents</a:t>
            </a:r>
          </a:p>
          <a:p>
            <a:r>
              <a:rPr lang="en-US" dirty="0" smtClean="0"/>
              <a:t>How to further include industry-based disciplines</a:t>
            </a:r>
          </a:p>
          <a:p>
            <a:r>
              <a:rPr lang="en-US" dirty="0" smtClean="0"/>
              <a:t>Moving works to student collections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5909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508"/>
            <a:ext cx="10515600" cy="1325563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2129"/>
            <a:ext cx="10515600" cy="4351338"/>
          </a:xfrm>
        </p:spPr>
        <p:txBody>
          <a:bodyPr/>
          <a:lstStyle/>
          <a:p>
            <a:r>
              <a:rPr lang="en-US" dirty="0"/>
              <a:t>Pamela </a:t>
            </a:r>
            <a:r>
              <a:rPr lang="en-US" dirty="0" smtClean="0"/>
              <a:t>Andrews: </a:t>
            </a:r>
            <a:r>
              <a:rPr lang="en-US" u="sng" dirty="0" smtClean="0">
                <a:hlinkClick r:id="rId2"/>
              </a:rPr>
              <a:t>Pamela.Andrews@unt.edu</a:t>
            </a:r>
            <a:r>
              <a:rPr lang="en-US" u="sng" dirty="0" smtClean="0"/>
              <a:t> </a:t>
            </a:r>
            <a:r>
              <a:rPr lang="en-US" dirty="0" smtClean="0"/>
              <a:t> </a:t>
            </a:r>
          </a:p>
          <a:p>
            <a:r>
              <a:rPr lang="en-US" dirty="0" smtClean="0"/>
              <a:t>Daniel Alemneh: </a:t>
            </a:r>
            <a:r>
              <a:rPr lang="en-US" u="sng" dirty="0">
                <a:hlinkClick r:id="rId3"/>
              </a:rPr>
              <a:t>Daniel.Alemneh@unt.edu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350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57201"/>
            <a:ext cx="4358492" cy="1320800"/>
          </a:xfrm>
        </p:spPr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6691" y="1778001"/>
            <a:ext cx="8596668" cy="4263362"/>
          </a:xfrm>
        </p:spPr>
        <p:txBody>
          <a:bodyPr>
            <a:normAutofit/>
          </a:bodyPr>
          <a:lstStyle/>
          <a:p>
            <a:r>
              <a:rPr lang="en-US" dirty="0"/>
              <a:t>Landscape of Scholarly </a:t>
            </a:r>
            <a:r>
              <a:rPr lang="en-US" dirty="0" smtClean="0"/>
              <a:t>Communication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Stakeholders</a:t>
            </a:r>
          </a:p>
          <a:p>
            <a:endParaRPr lang="en-US" dirty="0"/>
          </a:p>
          <a:p>
            <a:r>
              <a:rPr lang="en-US" dirty="0" smtClean="0"/>
              <a:t>The role of institutions in the scholarly publishing </a:t>
            </a:r>
          </a:p>
          <a:p>
            <a:endParaRPr lang="en-US" dirty="0" smtClean="0"/>
          </a:p>
          <a:p>
            <a:r>
              <a:rPr lang="en-US" dirty="0" smtClean="0"/>
              <a:t>UNT’s Status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8614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57201"/>
            <a:ext cx="4358492" cy="1320800"/>
          </a:xfrm>
        </p:spPr>
        <p:txBody>
          <a:bodyPr>
            <a:normAutofit/>
          </a:bodyPr>
          <a:lstStyle/>
          <a:p>
            <a:r>
              <a:rPr lang="en-US" dirty="0" smtClean="0"/>
              <a:t>Guiding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6691" y="1778001"/>
            <a:ext cx="8596668" cy="42633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Which faculty have/not contributed to the Scholarly Works collection?</a:t>
            </a:r>
          </a:p>
          <a:p>
            <a:endParaRPr lang="en-US" dirty="0"/>
          </a:p>
          <a:p>
            <a:r>
              <a:rPr lang="en-US" dirty="0" smtClean="0"/>
              <a:t>Where do full departments/colleges stand in regards to the collection?</a:t>
            </a:r>
          </a:p>
          <a:p>
            <a:endParaRPr lang="en-US" dirty="0" smtClean="0"/>
          </a:p>
          <a:p>
            <a:r>
              <a:rPr lang="en-US" dirty="0" smtClean="0"/>
              <a:t>Where are our contributors in the tenure process?</a:t>
            </a:r>
          </a:p>
          <a:p>
            <a:pPr lvl="1"/>
            <a:endParaRPr lang="en-US" dirty="0"/>
          </a:p>
          <a:p>
            <a:r>
              <a:rPr lang="en-US" dirty="0" smtClean="0"/>
              <a:t>What types of items are they contributing, and does this have any influence on faculty participation?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8965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Study of the Digital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7739"/>
            <a:ext cx="10515600" cy="52346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2015 Study of perceived value of the UNT Digital Library and Scholarly Works by Waugh, </a:t>
            </a:r>
            <a:r>
              <a:rPr lang="en-US" dirty="0" err="1" smtClean="0"/>
              <a:t>Hamner</a:t>
            </a:r>
            <a:r>
              <a:rPr lang="en-US" dirty="0" smtClean="0"/>
              <a:t>, Klein, &amp; Brannon</a:t>
            </a:r>
          </a:p>
          <a:p>
            <a:pPr lvl="1"/>
            <a:r>
              <a:rPr lang="en-US" dirty="0" smtClean="0"/>
              <a:t>Surveyed currently employed/enrolled faculty, staff, and graduate students as of the Fall 2013 semester; 785 respondents.</a:t>
            </a:r>
          </a:p>
          <a:p>
            <a:endParaRPr lang="en-US" dirty="0"/>
          </a:p>
          <a:p>
            <a:r>
              <a:rPr lang="en-US" dirty="0" smtClean="0"/>
              <a:t>Intent to Contribute to Scholarly Works</a:t>
            </a:r>
          </a:p>
          <a:p>
            <a:pPr lvl="1"/>
            <a:r>
              <a:rPr lang="en-US" dirty="0" smtClean="0"/>
              <a:t>Believe there is no need as the library already subscribes to those journals</a:t>
            </a:r>
          </a:p>
          <a:p>
            <a:pPr lvl="1"/>
            <a:r>
              <a:rPr lang="en-US" dirty="0" smtClean="0"/>
              <a:t>Are unsure if they can deposit their work due to publishing rights</a:t>
            </a:r>
          </a:p>
          <a:p>
            <a:pPr lvl="1"/>
            <a:r>
              <a:rPr lang="en-US" dirty="0" smtClean="0"/>
              <a:t>Believe their scholarly output is not compatible with the repository</a:t>
            </a:r>
          </a:p>
          <a:p>
            <a:pPr lvl="1"/>
            <a:r>
              <a:rPr lang="en-US" dirty="0" smtClean="0"/>
              <a:t>Male respondents are more likely to use or contribute to the Digital Library than female respondents</a:t>
            </a:r>
          </a:p>
          <a:p>
            <a:endParaRPr lang="en-US" dirty="0"/>
          </a:p>
          <a:p>
            <a:r>
              <a:rPr lang="en-US" dirty="0" smtClean="0"/>
              <a:t>Overall, graduate students more enthusiastic about digital library resources than faculty and staff</a:t>
            </a:r>
          </a:p>
        </p:txBody>
      </p:sp>
    </p:spTree>
    <p:extLst>
      <p:ext uri="{BB962C8B-B14F-4D97-AF65-F5344CB8AC3E}">
        <p14:creationId xmlns:p14="http://schemas.microsoft.com/office/powerpoint/2010/main" val="1239022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4825"/>
            <a:ext cx="3218805" cy="1320800"/>
          </a:xfrm>
        </p:spPr>
        <p:txBody>
          <a:bodyPr>
            <a:normAutofit/>
          </a:bodyPr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2026" y="1825625"/>
            <a:ext cx="10515600" cy="4351338"/>
          </a:xfrm>
        </p:spPr>
        <p:txBody>
          <a:bodyPr/>
          <a:lstStyle/>
          <a:p>
            <a:r>
              <a:rPr lang="en-US" dirty="0" smtClean="0"/>
              <a:t>Used publically available faculty senate spreadsheet listing faculty members by job code</a:t>
            </a:r>
          </a:p>
          <a:p>
            <a:pPr lvl="1"/>
            <a:r>
              <a:rPr lang="en-US" dirty="0" smtClean="0"/>
              <a:t>Removed administrative faculty, ESL instructors, and Visiting faculty</a:t>
            </a:r>
          </a:p>
          <a:p>
            <a:pPr lvl="1"/>
            <a:r>
              <a:rPr lang="en-US" dirty="0" smtClean="0"/>
              <a:t>Does not include other UNT system campuses such as UNT Dallas, UNT Health Science Center</a:t>
            </a:r>
          </a:p>
          <a:p>
            <a:pPr lvl="1"/>
            <a:endParaRPr lang="en-US" dirty="0"/>
          </a:p>
          <a:p>
            <a:r>
              <a:rPr lang="en-US" dirty="0" smtClean="0"/>
              <a:t>Searched for each member in Scholarly Works</a:t>
            </a:r>
          </a:p>
          <a:p>
            <a:pPr lvl="1"/>
            <a:r>
              <a:rPr lang="en-US" dirty="0" smtClean="0"/>
              <a:t>Looked at number of items, larger patterns in co-author/institutions tied to items</a:t>
            </a:r>
          </a:p>
          <a:p>
            <a:pPr lvl="1"/>
            <a:r>
              <a:rPr lang="en-US" dirty="0" smtClean="0"/>
              <a:t>Two searches:  June 29 &amp; July 18</a:t>
            </a:r>
            <a:r>
              <a:rPr lang="en-US" baseline="30000" dirty="0" smtClean="0"/>
              <a:t>th</a:t>
            </a:r>
            <a:r>
              <a:rPr lang="en-US" dirty="0" smtClean="0"/>
              <a:t>, 2016.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60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4203" y="622853"/>
            <a:ext cx="8596668" cy="1320800"/>
          </a:xfrm>
        </p:spPr>
        <p:txBody>
          <a:bodyPr/>
          <a:lstStyle/>
          <a:p>
            <a:r>
              <a:rPr lang="en-US" dirty="0" smtClean="0"/>
              <a:t>Overview of Collection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currently have works from </a:t>
            </a:r>
            <a:r>
              <a:rPr lang="en-US" b="1" dirty="0" smtClean="0"/>
              <a:t>29%</a:t>
            </a:r>
            <a:r>
              <a:rPr lang="en-US" dirty="0" smtClean="0"/>
              <a:t> of UNT’s faculty</a:t>
            </a:r>
          </a:p>
          <a:p>
            <a:pPr lvl="1"/>
            <a:r>
              <a:rPr lang="en-US" dirty="0" smtClean="0"/>
              <a:t>25% if you don’t count UNT Libraries</a:t>
            </a:r>
          </a:p>
          <a:p>
            <a:endParaRPr lang="en-US" dirty="0"/>
          </a:p>
          <a:p>
            <a:r>
              <a:rPr lang="en-US" dirty="0" smtClean="0"/>
              <a:t>Analysis of 1,044 current active faculty members</a:t>
            </a:r>
          </a:p>
          <a:p>
            <a:pPr lvl="1"/>
            <a:r>
              <a:rPr lang="en-US" dirty="0" smtClean="0"/>
              <a:t>Of these, 254 faculty members contribute to Scholarly Works</a:t>
            </a:r>
            <a:endParaRPr lang="en-US" dirty="0"/>
          </a:p>
          <a:p>
            <a:pPr lvl="1"/>
            <a:r>
              <a:rPr lang="en-US" dirty="0" smtClean="0"/>
              <a:t>From 49 out of 61 departments</a:t>
            </a:r>
          </a:p>
          <a:p>
            <a:pPr lvl="1"/>
            <a:r>
              <a:rPr lang="en-US" dirty="0" smtClean="0"/>
              <a:t>Housed in 9 out of 10 Colleges + UNT Libraries</a:t>
            </a:r>
          </a:p>
          <a:p>
            <a:endParaRPr lang="en-US" dirty="0"/>
          </a:p>
          <a:p>
            <a:r>
              <a:rPr lang="en-US" dirty="0" smtClean="0"/>
              <a:t>These faculty account for 78% of our total Scholarly Works collection</a:t>
            </a:r>
          </a:p>
          <a:p>
            <a:pPr lvl="1"/>
            <a:r>
              <a:rPr lang="en-US" dirty="0" smtClean="0"/>
              <a:t>Remainder likely attributed to Emeritus faculty, Adjunct instructors, and other affiliated campus community members not caught within the test group.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5115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65" y="119270"/>
            <a:ext cx="7446249" cy="8481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Breakdown of Participation Rates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8323922"/>
              </p:ext>
            </p:extLst>
          </p:nvPr>
        </p:nvGraphicFramePr>
        <p:xfrm>
          <a:off x="1432707" y="1139685"/>
          <a:ext cx="10374980" cy="5486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48754"/>
                <a:gridCol w="1563756"/>
                <a:gridCol w="2862470"/>
              </a:tblGrid>
              <a:tr h="66447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Unit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Faculty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Faculty </a:t>
                      </a:r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Participating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</a:tr>
              <a:tr h="400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 Libraries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8647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College of Information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8646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College of Engineering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2474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College of Arts &amp; Sciences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7476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College of </a:t>
                      </a:r>
                      <a:r>
                        <a:rPr lang="en-US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</a:t>
                      </a:r>
                      <a:r>
                        <a:rPr lang="en-US" sz="20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Affairs &amp; Community Services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16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College of Visual Arts &amp; Design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051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College of </a:t>
                      </a:r>
                      <a:r>
                        <a:rPr lang="en-US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Merchandising,</a:t>
                      </a:r>
                      <a:r>
                        <a:rPr lang="en-US" sz="20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Hospitality, &amp; Tourism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8647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College of Education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0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College of Business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82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College of Music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691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of Journalism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74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3905" y="550655"/>
            <a:ext cx="2276061" cy="5677866"/>
          </a:xfrm>
        </p:spPr>
        <p:txBody>
          <a:bodyPr/>
          <a:lstStyle/>
          <a:p>
            <a:r>
              <a:rPr lang="en-US" dirty="0" smtClean="0"/>
              <a:t>College of Arts &amp; Sciences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853981"/>
              </p:ext>
            </p:extLst>
          </p:nvPr>
        </p:nvGraphicFramePr>
        <p:xfrm>
          <a:off x="371061" y="98932"/>
          <a:ext cx="8348006" cy="6581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52"/>
                <a:gridCol w="1497496"/>
                <a:gridCol w="1399572"/>
                <a:gridCol w="1780086"/>
              </a:tblGrid>
              <a:tr h="18918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Department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Faculty in SW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Total Faculty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Percent in SW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accent6"/>
                    </a:solidFill>
                  </a:tcPr>
                </a:tc>
              </a:tr>
              <a:tr h="18918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Women's and Gender Studies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</a:tr>
              <a:tr h="18918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Biological Sciences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29</a:t>
                      </a:r>
                      <a:endParaRPr lang="is-I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37</a:t>
                      </a:r>
                      <a:endParaRPr lang="is-I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78%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918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Chemistry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23</a:t>
                      </a:r>
                      <a:endParaRPr lang="is-I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74%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</a:tr>
              <a:tr h="18918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Philosophy &amp; Religion Studies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73%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918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Sociology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13</a:t>
                      </a:r>
                      <a:endParaRPr lang="is-I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62%</a:t>
                      </a:r>
                      <a:endParaRPr lang="is-I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</a:tr>
              <a:tr h="18918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Physics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13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23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57%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918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Geography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53%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</a:tr>
              <a:tr h="18918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International Studies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918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Political Science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12</a:t>
                      </a:r>
                      <a:endParaRPr lang="is-I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24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</a:tr>
              <a:tr h="18918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Anthropology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45%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918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Psychology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26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38%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</a:tr>
              <a:tr h="18918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History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32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34%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918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Communication Studies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12</a:t>
                      </a:r>
                      <a:endParaRPr lang="is-I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33%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</a:tr>
              <a:tr h="18918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Economics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13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23%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918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Technical Communication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12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17%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</a:tr>
              <a:tr h="18918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English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918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Comm &amp; Prof Programs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14%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</a:tr>
              <a:tr h="18918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Dance &amp; Theatre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14%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918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Mathematics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13%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</a:tr>
              <a:tr h="18918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World Lang, Lit, &amp; Cultures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11%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918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Teach North Texas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noFill/>
                  </a:tcPr>
                </a:tc>
              </a:tr>
              <a:tr h="18918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Totals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150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393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38%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824" marR="11824" marT="11824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070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</TotalTime>
  <Words>1511</Words>
  <Application>Microsoft Macintosh PowerPoint</Application>
  <PresentationFormat>Widescreen</PresentationFormat>
  <Paragraphs>617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Calibri</vt:lpstr>
      <vt:lpstr>Calibri Light</vt:lpstr>
      <vt:lpstr>Arial</vt:lpstr>
      <vt:lpstr>Office Theme</vt:lpstr>
      <vt:lpstr>UNT Faculty Analysis of Scholarly Works</vt:lpstr>
      <vt:lpstr>Outline</vt:lpstr>
      <vt:lpstr>Background</vt:lpstr>
      <vt:lpstr>Guiding Questions</vt:lpstr>
      <vt:lpstr>Previous Study of the Digital Library</vt:lpstr>
      <vt:lpstr>Methodology</vt:lpstr>
      <vt:lpstr>Overview of Collection </vt:lpstr>
      <vt:lpstr>Breakdown of Participation Rates</vt:lpstr>
      <vt:lpstr>College of Arts &amp; Sciences</vt:lpstr>
      <vt:lpstr>College of Business</vt:lpstr>
      <vt:lpstr>College of Education</vt:lpstr>
      <vt:lpstr>College of Engineering</vt:lpstr>
      <vt:lpstr>College of Information </vt:lpstr>
      <vt:lpstr>College of Merchandising, Hospitality, &amp; Tourism</vt:lpstr>
      <vt:lpstr>College of Music</vt:lpstr>
      <vt:lpstr>College of Public Affairs &amp; Community Service</vt:lpstr>
      <vt:lpstr>College of Visual Arts &amp; Design</vt:lpstr>
      <vt:lpstr>Departments with +50% participation</vt:lpstr>
      <vt:lpstr>Tenure Status of Contributors</vt:lpstr>
      <vt:lpstr>Patterns in Contribution Types</vt:lpstr>
      <vt:lpstr>Departments with +50% Faculty Contributors by Honors Work Only</vt:lpstr>
      <vt:lpstr>Departments with Faculty Contributing Patents</vt:lpstr>
      <vt:lpstr>Future Plans</vt:lpstr>
      <vt:lpstr>Questions?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 Faculty Analysis of Scholarly Works</dc:title>
  <dc:creator>Andrews, Pamela</dc:creator>
  <cp:lastModifiedBy>Andrews, Pamela</cp:lastModifiedBy>
  <cp:revision>24</cp:revision>
  <dcterms:created xsi:type="dcterms:W3CDTF">2016-08-03T15:34:34Z</dcterms:created>
  <dcterms:modified xsi:type="dcterms:W3CDTF">2016-08-05T12:47:56Z</dcterms:modified>
</cp:coreProperties>
</file>