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16"/>
  </p:notesMasterIdLst>
  <p:sldIdLst>
    <p:sldId id="256" r:id="rId2"/>
    <p:sldId id="258" r:id="rId3"/>
    <p:sldId id="259" r:id="rId4"/>
    <p:sldId id="261" r:id="rId5"/>
    <p:sldId id="263" r:id="rId6"/>
    <p:sldId id="264" r:id="rId7"/>
    <p:sldId id="270" r:id="rId8"/>
    <p:sldId id="265" r:id="rId9"/>
    <p:sldId id="266" r:id="rId10"/>
    <p:sldId id="267" r:id="rId11"/>
    <p:sldId id="268" r:id="rId12"/>
    <p:sldId id="271" r:id="rId13"/>
    <p:sldId id="269"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6305" autoAdjust="0"/>
  </p:normalViewPr>
  <p:slideViewPr>
    <p:cSldViewPr snapToGrid="0">
      <p:cViewPr varScale="1">
        <p:scale>
          <a:sx n="70" d="100"/>
          <a:sy n="70" d="100"/>
        </p:scale>
        <p:origin x="61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929AAE-3CAD-4FFE-9779-081124492D80}" type="doc">
      <dgm:prSet loTypeId="urn:microsoft.com/office/officeart/2009/3/layout/HorizontalOrganizationChart" loCatId="hierarchy" qsTypeId="urn:microsoft.com/office/officeart/2005/8/quickstyle/simple1" qsCatId="simple" csTypeId="urn:microsoft.com/office/officeart/2005/8/colors/colorful5" csCatId="colorful" phldr="1"/>
      <dgm:spPr>
        <a:scene3d>
          <a:camera prst="orthographicFront">
            <a:rot lat="0" lon="0" rev="0"/>
          </a:camera>
          <a:lightRig rig="balanced" dir="t">
            <a:rot lat="0" lon="0" rev="8700000"/>
          </a:lightRig>
        </a:scene3d>
      </dgm:spPr>
      <dgm:t>
        <a:bodyPr/>
        <a:lstStyle/>
        <a:p>
          <a:endParaRPr lang="en-US"/>
        </a:p>
      </dgm:t>
    </dgm:pt>
    <dgm:pt modelId="{F434E508-33EB-4F3C-ABCE-34BFFF9D2B09}">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Program objective: </a:t>
          </a:r>
        </a:p>
        <a:p>
          <a:r>
            <a:rPr lang="en-US" dirty="0" smtClean="0"/>
            <a:t>Recognize how and why information is produced and valued</a:t>
          </a:r>
          <a:endParaRPr lang="en-US" dirty="0"/>
        </a:p>
      </dgm:t>
    </dgm:pt>
    <dgm:pt modelId="{22432FC1-0843-420C-A5BF-C9E6AE9E603E}" type="parTrans" cxnId="{E8C72B0E-1937-4E6B-B4A3-102EFCAD4F79}">
      <dgm:prSet/>
      <dgm:spPr/>
      <dgm:t>
        <a:bodyPr/>
        <a:lstStyle/>
        <a:p>
          <a:endParaRPr lang="en-US"/>
        </a:p>
      </dgm:t>
    </dgm:pt>
    <dgm:pt modelId="{2DDA0035-5940-4910-97D4-24F783F665CA}" type="sibTrans" cxnId="{E8C72B0E-1937-4E6B-B4A3-102EFCAD4F79}">
      <dgm:prSet/>
      <dgm:spPr/>
      <dgm:t>
        <a:bodyPr/>
        <a:lstStyle/>
        <a:p>
          <a:endParaRPr lang="en-US"/>
        </a:p>
      </dgm:t>
    </dgm:pt>
    <dgm:pt modelId="{92F23377-9097-4065-8402-96DBBA1179EF}">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Learning outcome: </a:t>
          </a:r>
        </a:p>
        <a:p>
          <a:r>
            <a:rPr lang="en-US" dirty="0" smtClean="0"/>
            <a:t>Identify the uses, advantages, disadvantages, specificity, and means of access for various business, consumer, and media information sources</a:t>
          </a:r>
          <a:endParaRPr lang="en-US" dirty="0"/>
        </a:p>
      </dgm:t>
    </dgm:pt>
    <dgm:pt modelId="{0BAC0982-79DE-4CAA-800B-032DFC67058A}" type="parTrans" cxnId="{BE42FD5C-0536-444A-A067-B0B70A9FA61D}">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E4EB5152-34DE-4B47-9967-B91DCECA0C27}" type="sibTrans" cxnId="{BE42FD5C-0536-444A-A067-B0B70A9FA61D}">
      <dgm:prSet/>
      <dgm:spPr/>
      <dgm:t>
        <a:bodyPr/>
        <a:lstStyle/>
        <a:p>
          <a:endParaRPr lang="en-US"/>
        </a:p>
      </dgm:t>
    </dgm:pt>
    <dgm:pt modelId="{70B4E022-D580-4773-95B7-86224FAA588B}">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Learning outcome: </a:t>
          </a:r>
        </a:p>
        <a:p>
          <a:r>
            <a:rPr lang="en-US" dirty="0" smtClean="0"/>
            <a:t>Match research needs to potential information sources</a:t>
          </a:r>
          <a:endParaRPr lang="en-US" b="1" dirty="0"/>
        </a:p>
      </dgm:t>
    </dgm:pt>
    <dgm:pt modelId="{469DCC32-20EC-461E-8514-208DEC1538F6}" type="parTrans" cxnId="{76E9A93D-D17B-491B-A06C-DF0E2DAC36B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7ED6F5E5-41A5-4DBE-BBE1-25128EA5571A}" type="sibTrans" cxnId="{76E9A93D-D17B-491B-A06C-DF0E2DAC36BE}">
      <dgm:prSet/>
      <dgm:spPr/>
      <dgm:t>
        <a:bodyPr/>
        <a:lstStyle/>
        <a:p>
          <a:endParaRPr lang="en-US"/>
        </a:p>
      </dgm:t>
    </dgm:pt>
    <dgm:pt modelId="{D8C43007-23B7-4C36-B4FE-DBF419315AFD}">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Learning outcome: </a:t>
          </a:r>
        </a:p>
        <a:p>
          <a:r>
            <a:rPr lang="en-US" dirty="0" smtClean="0"/>
            <a:t>Identify the limitations of information for advertising and analyze how that impacts research</a:t>
          </a:r>
          <a:endParaRPr lang="en-US" b="1" dirty="0"/>
        </a:p>
      </dgm:t>
    </dgm:pt>
    <dgm:pt modelId="{A96F9F62-962B-4275-AC52-479D8ACFBF60}" type="parTrans" cxnId="{44B20C44-0409-4209-BDF1-B723981F41F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82FD569E-C28A-4950-9848-1B9CC84505E6}" type="sibTrans" cxnId="{44B20C44-0409-4209-BDF1-B723981F41F5}">
      <dgm:prSet/>
      <dgm:spPr/>
      <dgm:t>
        <a:bodyPr/>
        <a:lstStyle/>
        <a:p>
          <a:endParaRPr lang="en-US"/>
        </a:p>
      </dgm:t>
    </dgm:pt>
    <dgm:pt modelId="{8495CE1F-CE40-416F-B38B-A701E1BBB6DE}">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Disciplinary objective: </a:t>
          </a:r>
        </a:p>
        <a:p>
          <a:r>
            <a:rPr lang="en-US" dirty="0" smtClean="0"/>
            <a:t>Recognize how and why information in the field of advertising is produced and valued</a:t>
          </a:r>
          <a:endParaRPr lang="en-US" dirty="0"/>
        </a:p>
      </dgm:t>
    </dgm:pt>
    <dgm:pt modelId="{9A389C34-4B21-45A8-8C13-C1C466D13AD5}" type="parTrans" cxnId="{3B9B6687-2E0F-4C2F-AF82-57543D625BC5}">
      <dgm:prSet/>
      <dgm:spPr/>
      <dgm:t>
        <a:bodyPr/>
        <a:lstStyle/>
        <a:p>
          <a:endParaRPr lang="en-US"/>
        </a:p>
      </dgm:t>
    </dgm:pt>
    <dgm:pt modelId="{638AB6CA-328D-48CC-A3B0-21FABC2488A9}" type="sibTrans" cxnId="{3B9B6687-2E0F-4C2F-AF82-57543D625BC5}">
      <dgm:prSet/>
      <dgm:spPr/>
      <dgm:t>
        <a:bodyPr/>
        <a:lstStyle/>
        <a:p>
          <a:endParaRPr lang="en-US"/>
        </a:p>
      </dgm:t>
    </dgm:pt>
    <dgm:pt modelId="{832A2A4A-F4E0-4C28-9769-646824BD8FB3}">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Learning outcome: </a:t>
          </a:r>
        </a:p>
        <a:p>
          <a:r>
            <a:rPr lang="en-US" dirty="0" smtClean="0"/>
            <a:t>Determine perceived industry value of specific information source types</a:t>
          </a:r>
          <a:endParaRPr lang="en-US" b="1" dirty="0"/>
        </a:p>
      </dgm:t>
    </dgm:pt>
    <dgm:pt modelId="{3B6A4039-1309-40B0-B6CC-1E2009B54483}" type="parTrans" cxnId="{E82DABB4-2037-4BB8-A60B-2EF4E0D4819B}">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9E11F101-AA7F-45AC-B2A9-E333C8A990B2}" type="sibTrans" cxnId="{E82DABB4-2037-4BB8-A60B-2EF4E0D4819B}">
      <dgm:prSet/>
      <dgm:spPr/>
      <dgm:t>
        <a:bodyPr/>
        <a:lstStyle/>
        <a:p>
          <a:endParaRPr lang="en-US"/>
        </a:p>
      </dgm:t>
    </dgm:pt>
    <dgm:pt modelId="{15CD9995-4B14-4137-B248-3D0A22F3BEF2}" type="pres">
      <dgm:prSet presAssocID="{AD929AAE-3CAD-4FFE-9779-081124492D80}" presName="hierChild1" presStyleCnt="0">
        <dgm:presLayoutVars>
          <dgm:orgChart val="1"/>
          <dgm:chPref val="1"/>
          <dgm:dir/>
          <dgm:animOne val="branch"/>
          <dgm:animLvl val="lvl"/>
          <dgm:resizeHandles/>
        </dgm:presLayoutVars>
      </dgm:prSet>
      <dgm:spPr/>
      <dgm:t>
        <a:bodyPr/>
        <a:lstStyle/>
        <a:p>
          <a:endParaRPr lang="en-US"/>
        </a:p>
      </dgm:t>
    </dgm:pt>
    <dgm:pt modelId="{FB5C3117-84DB-491C-9F3B-3461087C2F20}" type="pres">
      <dgm:prSet presAssocID="{F434E508-33EB-4F3C-ABCE-34BFFF9D2B09}" presName="hierRoot1" presStyleCnt="0">
        <dgm:presLayoutVars>
          <dgm:hierBranch val="init"/>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215AD8CA-2072-42D1-98B7-08F0F0EB3D64}" type="pres">
      <dgm:prSet presAssocID="{F434E508-33EB-4F3C-ABCE-34BFFF9D2B09}" presName="rootComposite1"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C4ACFFAF-9031-48BC-93A9-D539C3E57595}" type="pres">
      <dgm:prSet presAssocID="{F434E508-33EB-4F3C-ABCE-34BFFF9D2B09}" presName="rootText1" presStyleLbl="node0" presStyleIdx="0" presStyleCnt="2" custScaleY="133150" custLinFactNeighborX="-33029" custLinFactNeighborY="1031">
        <dgm:presLayoutVars>
          <dgm:chPref val="3"/>
        </dgm:presLayoutVars>
      </dgm:prSet>
      <dgm:spPr/>
      <dgm:t>
        <a:bodyPr/>
        <a:lstStyle/>
        <a:p>
          <a:endParaRPr lang="en-US"/>
        </a:p>
      </dgm:t>
    </dgm:pt>
    <dgm:pt modelId="{9B3FC3A8-EAA7-4879-A798-847AA1231FE4}" type="pres">
      <dgm:prSet presAssocID="{F434E508-33EB-4F3C-ABCE-34BFFF9D2B09}" presName="rootConnector1" presStyleLbl="node1" presStyleIdx="0" presStyleCnt="0"/>
      <dgm:spPr/>
      <dgm:t>
        <a:bodyPr/>
        <a:lstStyle/>
        <a:p>
          <a:endParaRPr lang="en-US"/>
        </a:p>
      </dgm:t>
    </dgm:pt>
    <dgm:pt modelId="{A0863BA1-7D8C-447F-A360-C21FE076F9FF}" type="pres">
      <dgm:prSet presAssocID="{F434E508-33EB-4F3C-ABCE-34BFFF9D2B09}" presName="hierChild2"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7EAF31DF-1BE2-4E8F-895E-BBA2AD395C70}" type="pres">
      <dgm:prSet presAssocID="{F434E508-33EB-4F3C-ABCE-34BFFF9D2B09}" presName="hierChild3"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A8B0635-A1BC-4D19-8508-25E6916F7D08}" type="pres">
      <dgm:prSet presAssocID="{8495CE1F-CE40-416F-B38B-A701E1BBB6DE}" presName="hierRoot1" presStyleCnt="0">
        <dgm:presLayoutVars>
          <dgm:hierBranch val="init"/>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90BBAFC2-BF53-43E4-A13B-64057C92BF9F}" type="pres">
      <dgm:prSet presAssocID="{8495CE1F-CE40-416F-B38B-A701E1BBB6DE}" presName="rootComposite1"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73329EF6-A160-4D64-B645-FB59BD0C1FB7}" type="pres">
      <dgm:prSet presAssocID="{8495CE1F-CE40-416F-B38B-A701E1BBB6DE}" presName="rootText1" presStyleLbl="node0" presStyleIdx="1" presStyleCnt="2" custScaleY="168914" custLinFactNeighborX="-29795" custLinFactNeighborY="21318">
        <dgm:presLayoutVars>
          <dgm:chPref val="3"/>
        </dgm:presLayoutVars>
      </dgm:prSet>
      <dgm:spPr/>
      <dgm:t>
        <a:bodyPr/>
        <a:lstStyle/>
        <a:p>
          <a:endParaRPr lang="en-US"/>
        </a:p>
      </dgm:t>
    </dgm:pt>
    <dgm:pt modelId="{29EEC0BD-AD45-432D-A03D-CBFB0E84790F}" type="pres">
      <dgm:prSet presAssocID="{8495CE1F-CE40-416F-B38B-A701E1BBB6DE}" presName="rootConnector1" presStyleLbl="node1" presStyleIdx="0" presStyleCnt="0"/>
      <dgm:spPr/>
      <dgm:t>
        <a:bodyPr/>
        <a:lstStyle/>
        <a:p>
          <a:endParaRPr lang="en-US"/>
        </a:p>
      </dgm:t>
    </dgm:pt>
    <dgm:pt modelId="{FA31497E-30BE-4D0D-9976-1A9FA742BAE5}" type="pres">
      <dgm:prSet presAssocID="{8495CE1F-CE40-416F-B38B-A701E1BBB6DE}" presName="hierChild2"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6CF00C62-6066-4710-AEA7-0C5C9F7FC2F1}" type="pres">
      <dgm:prSet presAssocID="{0BAC0982-79DE-4CAA-800B-032DFC67058A}" presName="Name64" presStyleLbl="parChTrans1D2" presStyleIdx="0" presStyleCnt="4"/>
      <dgm:spPr/>
      <dgm:t>
        <a:bodyPr/>
        <a:lstStyle/>
        <a:p>
          <a:endParaRPr lang="en-US"/>
        </a:p>
      </dgm:t>
    </dgm:pt>
    <dgm:pt modelId="{B1643A4F-A03A-44C3-B5B3-4A6834EA4CED}" type="pres">
      <dgm:prSet presAssocID="{92F23377-9097-4065-8402-96DBBA1179EF}" presName="hierRoot2" presStyleCnt="0">
        <dgm:presLayoutVars>
          <dgm:hierBranch val="init"/>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FBB8A48A-F1DB-4867-BC8F-52544FAE55DB}" type="pres">
      <dgm:prSet presAssocID="{92F23377-9097-4065-8402-96DBBA1179EF}" presName="root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1CF2421E-4D43-465C-B217-ABE00DC35FAE}" type="pres">
      <dgm:prSet presAssocID="{92F23377-9097-4065-8402-96DBBA1179EF}" presName="rootText" presStyleLbl="node2" presStyleIdx="0" presStyleCnt="4" custScaleY="125610" custLinFactNeighborX="-500" custLinFactNeighborY="9403">
        <dgm:presLayoutVars>
          <dgm:chPref val="3"/>
        </dgm:presLayoutVars>
      </dgm:prSet>
      <dgm:spPr/>
      <dgm:t>
        <a:bodyPr/>
        <a:lstStyle/>
        <a:p>
          <a:endParaRPr lang="en-US"/>
        </a:p>
      </dgm:t>
    </dgm:pt>
    <dgm:pt modelId="{B7C9C438-C9CC-4443-B980-05021CB11D22}" type="pres">
      <dgm:prSet presAssocID="{92F23377-9097-4065-8402-96DBBA1179EF}" presName="rootConnector" presStyleLbl="node2" presStyleIdx="0" presStyleCnt="4"/>
      <dgm:spPr/>
      <dgm:t>
        <a:bodyPr/>
        <a:lstStyle/>
        <a:p>
          <a:endParaRPr lang="en-US"/>
        </a:p>
      </dgm:t>
    </dgm:pt>
    <dgm:pt modelId="{99D563FE-203E-410C-992B-7E4CFB636E7B}" type="pres">
      <dgm:prSet presAssocID="{92F23377-9097-4065-8402-96DBBA1179EF}" presName="hierChild4"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7B797367-D213-47B0-8894-FFED543ED4AC}" type="pres">
      <dgm:prSet presAssocID="{92F23377-9097-4065-8402-96DBBA1179EF}" presName="hierChild5"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7CE20804-CBD7-4807-816B-8282CF53F506}" type="pres">
      <dgm:prSet presAssocID="{469DCC32-20EC-461E-8514-208DEC1538F6}" presName="Name64" presStyleLbl="parChTrans1D2" presStyleIdx="1" presStyleCnt="4"/>
      <dgm:spPr/>
      <dgm:t>
        <a:bodyPr/>
        <a:lstStyle/>
        <a:p>
          <a:endParaRPr lang="en-US"/>
        </a:p>
      </dgm:t>
    </dgm:pt>
    <dgm:pt modelId="{DD897C8A-4298-4F74-A04F-E86BE4922772}" type="pres">
      <dgm:prSet presAssocID="{70B4E022-D580-4773-95B7-86224FAA588B}" presName="hierRoot2" presStyleCnt="0">
        <dgm:presLayoutVars>
          <dgm:hierBranch val="init"/>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A35979EC-C594-417E-8E21-81DD131A5732}" type="pres">
      <dgm:prSet presAssocID="{70B4E022-D580-4773-95B7-86224FAA588B}" presName="root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E54DFDCB-AA36-4A7E-9258-D9790A9B0AC1}" type="pres">
      <dgm:prSet presAssocID="{70B4E022-D580-4773-95B7-86224FAA588B}" presName="rootText" presStyleLbl="node2" presStyleIdx="1" presStyleCnt="4">
        <dgm:presLayoutVars>
          <dgm:chPref val="3"/>
        </dgm:presLayoutVars>
      </dgm:prSet>
      <dgm:spPr/>
      <dgm:t>
        <a:bodyPr/>
        <a:lstStyle/>
        <a:p>
          <a:endParaRPr lang="en-US"/>
        </a:p>
      </dgm:t>
    </dgm:pt>
    <dgm:pt modelId="{06E78B23-B7D7-41CA-99F2-2A67F82A750D}" type="pres">
      <dgm:prSet presAssocID="{70B4E022-D580-4773-95B7-86224FAA588B}" presName="rootConnector" presStyleLbl="node2" presStyleIdx="1" presStyleCnt="4"/>
      <dgm:spPr/>
      <dgm:t>
        <a:bodyPr/>
        <a:lstStyle/>
        <a:p>
          <a:endParaRPr lang="en-US"/>
        </a:p>
      </dgm:t>
    </dgm:pt>
    <dgm:pt modelId="{7F10615D-EF55-4C40-8CDA-8E0DA4839874}" type="pres">
      <dgm:prSet presAssocID="{70B4E022-D580-4773-95B7-86224FAA588B}" presName="hierChild4"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AB670B30-23AC-49A0-AFC0-78B4EC580026}" type="pres">
      <dgm:prSet presAssocID="{70B4E022-D580-4773-95B7-86224FAA588B}" presName="hierChild5"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75C90638-5268-4B86-BD19-C1A05E3C9E5A}" type="pres">
      <dgm:prSet presAssocID="{A96F9F62-962B-4275-AC52-479D8ACFBF60}" presName="Name64" presStyleLbl="parChTrans1D2" presStyleIdx="2" presStyleCnt="4"/>
      <dgm:spPr/>
      <dgm:t>
        <a:bodyPr/>
        <a:lstStyle/>
        <a:p>
          <a:endParaRPr lang="en-US"/>
        </a:p>
      </dgm:t>
    </dgm:pt>
    <dgm:pt modelId="{F34CD00D-3D0C-419D-9ED3-B53F7858D61A}" type="pres">
      <dgm:prSet presAssocID="{D8C43007-23B7-4C36-B4FE-DBF419315AFD}" presName="hierRoot2" presStyleCnt="0">
        <dgm:presLayoutVars>
          <dgm:hierBranch val="init"/>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8C97A7F3-BF6A-44F1-95E7-6466FE782465}" type="pres">
      <dgm:prSet presAssocID="{D8C43007-23B7-4C36-B4FE-DBF419315AFD}" presName="root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135C513B-6390-4520-A905-80AF3BEA4478}" type="pres">
      <dgm:prSet presAssocID="{D8C43007-23B7-4C36-B4FE-DBF419315AFD}" presName="rootText" presStyleLbl="node2" presStyleIdx="2" presStyleCnt="4">
        <dgm:presLayoutVars>
          <dgm:chPref val="3"/>
        </dgm:presLayoutVars>
      </dgm:prSet>
      <dgm:spPr/>
      <dgm:t>
        <a:bodyPr/>
        <a:lstStyle/>
        <a:p>
          <a:endParaRPr lang="en-US"/>
        </a:p>
      </dgm:t>
    </dgm:pt>
    <dgm:pt modelId="{6FD5621C-E081-4882-B4F9-3FDF1AD1012C}" type="pres">
      <dgm:prSet presAssocID="{D8C43007-23B7-4C36-B4FE-DBF419315AFD}" presName="rootConnector" presStyleLbl="node2" presStyleIdx="2" presStyleCnt="4"/>
      <dgm:spPr/>
      <dgm:t>
        <a:bodyPr/>
        <a:lstStyle/>
        <a:p>
          <a:endParaRPr lang="en-US"/>
        </a:p>
      </dgm:t>
    </dgm:pt>
    <dgm:pt modelId="{3E09DC43-C46B-405D-92A9-1BDC12BED007}" type="pres">
      <dgm:prSet presAssocID="{D8C43007-23B7-4C36-B4FE-DBF419315AFD}" presName="hierChild4"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82780683-A2EC-4D88-A86D-EE8E4E6A8256}" type="pres">
      <dgm:prSet presAssocID="{D8C43007-23B7-4C36-B4FE-DBF419315AFD}" presName="hierChild5"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32B63A9A-6B32-4B2A-BACD-6444D85E18E8}" type="pres">
      <dgm:prSet presAssocID="{3B6A4039-1309-40B0-B6CC-1E2009B54483}" presName="Name64" presStyleLbl="parChTrans1D2" presStyleIdx="3" presStyleCnt="4"/>
      <dgm:spPr/>
      <dgm:t>
        <a:bodyPr/>
        <a:lstStyle/>
        <a:p>
          <a:endParaRPr lang="en-US"/>
        </a:p>
      </dgm:t>
    </dgm:pt>
    <dgm:pt modelId="{BDBAEB6F-9273-4F83-A86F-A1533A52C191}" type="pres">
      <dgm:prSet presAssocID="{832A2A4A-F4E0-4C28-9769-646824BD8FB3}" presName="hierRoot2" presStyleCnt="0">
        <dgm:presLayoutVars>
          <dgm:hierBranch val="init"/>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B8404AA-42B4-490C-90E8-44F918DED5E2}" type="pres">
      <dgm:prSet presAssocID="{832A2A4A-F4E0-4C28-9769-646824BD8FB3}" presName="root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845639F8-8645-40F7-8BFE-A0D51D390529}" type="pres">
      <dgm:prSet presAssocID="{832A2A4A-F4E0-4C28-9769-646824BD8FB3}" presName="rootText" presStyleLbl="node2" presStyleIdx="3" presStyleCnt="4" custLinFactNeighborX="2202" custLinFactNeighborY="31972">
        <dgm:presLayoutVars>
          <dgm:chPref val="3"/>
        </dgm:presLayoutVars>
      </dgm:prSet>
      <dgm:spPr/>
      <dgm:t>
        <a:bodyPr/>
        <a:lstStyle/>
        <a:p>
          <a:endParaRPr lang="en-US"/>
        </a:p>
      </dgm:t>
    </dgm:pt>
    <dgm:pt modelId="{7FAAD542-A710-43E5-9C10-8B2E79F515DB}" type="pres">
      <dgm:prSet presAssocID="{832A2A4A-F4E0-4C28-9769-646824BD8FB3}" presName="rootConnector" presStyleLbl="node2" presStyleIdx="3" presStyleCnt="4"/>
      <dgm:spPr/>
      <dgm:t>
        <a:bodyPr/>
        <a:lstStyle/>
        <a:p>
          <a:endParaRPr lang="en-US"/>
        </a:p>
      </dgm:t>
    </dgm:pt>
    <dgm:pt modelId="{A206D992-B81F-4839-A55B-D29A648E7953}" type="pres">
      <dgm:prSet presAssocID="{832A2A4A-F4E0-4C28-9769-646824BD8FB3}" presName="hierChild4"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BD6283FB-A865-4F88-B2FA-750FD34C0775}" type="pres">
      <dgm:prSet presAssocID="{832A2A4A-F4E0-4C28-9769-646824BD8FB3}" presName="hierChild5"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706E458E-9FF4-4506-B776-DBA58DF4A408}" type="pres">
      <dgm:prSet presAssocID="{8495CE1F-CE40-416F-B38B-A701E1BBB6DE}" presName="hierChild3"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Lst>
  <dgm:cxnLst>
    <dgm:cxn modelId="{A53096D0-46EF-4387-B6AE-900A2DA10D51}" type="presOf" srcId="{3B6A4039-1309-40B0-B6CC-1E2009B54483}" destId="{32B63A9A-6B32-4B2A-BACD-6444D85E18E8}" srcOrd="0" destOrd="0" presId="urn:microsoft.com/office/officeart/2009/3/layout/HorizontalOrganizationChart"/>
    <dgm:cxn modelId="{E82DABB4-2037-4BB8-A60B-2EF4E0D4819B}" srcId="{8495CE1F-CE40-416F-B38B-A701E1BBB6DE}" destId="{832A2A4A-F4E0-4C28-9769-646824BD8FB3}" srcOrd="3" destOrd="0" parTransId="{3B6A4039-1309-40B0-B6CC-1E2009B54483}" sibTransId="{9E11F101-AA7F-45AC-B2A9-E333C8A990B2}"/>
    <dgm:cxn modelId="{E8C72B0E-1937-4E6B-B4A3-102EFCAD4F79}" srcId="{AD929AAE-3CAD-4FFE-9779-081124492D80}" destId="{F434E508-33EB-4F3C-ABCE-34BFFF9D2B09}" srcOrd="0" destOrd="0" parTransId="{22432FC1-0843-420C-A5BF-C9E6AE9E603E}" sibTransId="{2DDA0035-5940-4910-97D4-24F783F665CA}"/>
    <dgm:cxn modelId="{05D26C43-A01D-4C58-870F-B174E5CEE057}" type="presOf" srcId="{AD929AAE-3CAD-4FFE-9779-081124492D80}" destId="{15CD9995-4B14-4137-B248-3D0A22F3BEF2}" srcOrd="0" destOrd="0" presId="urn:microsoft.com/office/officeart/2009/3/layout/HorizontalOrganizationChart"/>
    <dgm:cxn modelId="{9075EDDE-6505-4F81-B90B-3B608BDAB910}" type="presOf" srcId="{469DCC32-20EC-461E-8514-208DEC1538F6}" destId="{7CE20804-CBD7-4807-816B-8282CF53F506}" srcOrd="0" destOrd="0" presId="urn:microsoft.com/office/officeart/2009/3/layout/HorizontalOrganizationChart"/>
    <dgm:cxn modelId="{A0F8AD0C-2A4A-4D2F-818E-CCB504909218}" type="presOf" srcId="{92F23377-9097-4065-8402-96DBBA1179EF}" destId="{B7C9C438-C9CC-4443-B980-05021CB11D22}" srcOrd="1" destOrd="0" presId="urn:microsoft.com/office/officeart/2009/3/layout/HorizontalOrganizationChart"/>
    <dgm:cxn modelId="{BE42FD5C-0536-444A-A067-B0B70A9FA61D}" srcId="{8495CE1F-CE40-416F-B38B-A701E1BBB6DE}" destId="{92F23377-9097-4065-8402-96DBBA1179EF}" srcOrd="0" destOrd="0" parTransId="{0BAC0982-79DE-4CAA-800B-032DFC67058A}" sibTransId="{E4EB5152-34DE-4B47-9967-B91DCECA0C27}"/>
    <dgm:cxn modelId="{84B40AB6-08B7-4BA8-8D23-5969FA70F503}" type="presOf" srcId="{832A2A4A-F4E0-4C28-9769-646824BD8FB3}" destId="{7FAAD542-A710-43E5-9C10-8B2E79F515DB}" srcOrd="1" destOrd="0" presId="urn:microsoft.com/office/officeart/2009/3/layout/HorizontalOrganizationChart"/>
    <dgm:cxn modelId="{8EFD7AE6-7810-4662-850F-72AF424FDDD7}" type="presOf" srcId="{F434E508-33EB-4F3C-ABCE-34BFFF9D2B09}" destId="{9B3FC3A8-EAA7-4879-A798-847AA1231FE4}" srcOrd="1" destOrd="0" presId="urn:microsoft.com/office/officeart/2009/3/layout/HorizontalOrganizationChart"/>
    <dgm:cxn modelId="{9CC4EF81-3D58-492A-B0ED-0260D2B464AE}" type="presOf" srcId="{70B4E022-D580-4773-95B7-86224FAA588B}" destId="{E54DFDCB-AA36-4A7E-9258-D9790A9B0AC1}" srcOrd="0" destOrd="0" presId="urn:microsoft.com/office/officeart/2009/3/layout/HorizontalOrganizationChart"/>
    <dgm:cxn modelId="{16394BF4-3F4C-4B56-9EAC-66CFDC551058}" type="presOf" srcId="{8495CE1F-CE40-416F-B38B-A701E1BBB6DE}" destId="{73329EF6-A160-4D64-B645-FB59BD0C1FB7}" srcOrd="0" destOrd="0" presId="urn:microsoft.com/office/officeart/2009/3/layout/HorizontalOrganizationChart"/>
    <dgm:cxn modelId="{71E4290B-3BE0-43EA-9789-CA0D0AAAD480}" type="presOf" srcId="{F434E508-33EB-4F3C-ABCE-34BFFF9D2B09}" destId="{C4ACFFAF-9031-48BC-93A9-D539C3E57595}" srcOrd="0" destOrd="0" presId="urn:microsoft.com/office/officeart/2009/3/layout/HorizontalOrganizationChart"/>
    <dgm:cxn modelId="{F2AF45D2-EEA1-4CE7-B586-20BAEF401CBD}" type="presOf" srcId="{D8C43007-23B7-4C36-B4FE-DBF419315AFD}" destId="{6FD5621C-E081-4882-B4F9-3FDF1AD1012C}" srcOrd="1" destOrd="0" presId="urn:microsoft.com/office/officeart/2009/3/layout/HorizontalOrganizationChart"/>
    <dgm:cxn modelId="{DF3A87BB-0530-41C3-AE18-3CEEB313E167}" type="presOf" srcId="{70B4E022-D580-4773-95B7-86224FAA588B}" destId="{06E78B23-B7D7-41CA-99F2-2A67F82A750D}" srcOrd="1" destOrd="0" presId="urn:microsoft.com/office/officeart/2009/3/layout/HorizontalOrganizationChart"/>
    <dgm:cxn modelId="{76E9A93D-D17B-491B-A06C-DF0E2DAC36BE}" srcId="{8495CE1F-CE40-416F-B38B-A701E1BBB6DE}" destId="{70B4E022-D580-4773-95B7-86224FAA588B}" srcOrd="1" destOrd="0" parTransId="{469DCC32-20EC-461E-8514-208DEC1538F6}" sibTransId="{7ED6F5E5-41A5-4DBE-BBE1-25128EA5571A}"/>
    <dgm:cxn modelId="{C09D031B-E355-463E-B8F1-5DC0890B90F9}" type="presOf" srcId="{8495CE1F-CE40-416F-B38B-A701E1BBB6DE}" destId="{29EEC0BD-AD45-432D-A03D-CBFB0E84790F}" srcOrd="1" destOrd="0" presId="urn:microsoft.com/office/officeart/2009/3/layout/HorizontalOrganizationChart"/>
    <dgm:cxn modelId="{330B0A38-BF81-49A2-89A8-5CB6D736FA87}" type="presOf" srcId="{A96F9F62-962B-4275-AC52-479D8ACFBF60}" destId="{75C90638-5268-4B86-BD19-C1A05E3C9E5A}" srcOrd="0" destOrd="0" presId="urn:microsoft.com/office/officeart/2009/3/layout/HorizontalOrganizationChart"/>
    <dgm:cxn modelId="{613893D3-A472-412D-9000-0C9BDD8A4CAE}" type="presOf" srcId="{D8C43007-23B7-4C36-B4FE-DBF419315AFD}" destId="{135C513B-6390-4520-A905-80AF3BEA4478}" srcOrd="0" destOrd="0" presId="urn:microsoft.com/office/officeart/2009/3/layout/HorizontalOrganizationChart"/>
    <dgm:cxn modelId="{44B20C44-0409-4209-BDF1-B723981F41F5}" srcId="{8495CE1F-CE40-416F-B38B-A701E1BBB6DE}" destId="{D8C43007-23B7-4C36-B4FE-DBF419315AFD}" srcOrd="2" destOrd="0" parTransId="{A96F9F62-962B-4275-AC52-479D8ACFBF60}" sibTransId="{82FD569E-C28A-4950-9848-1B9CC84505E6}"/>
    <dgm:cxn modelId="{1A5D17CE-1F13-471B-A15C-2C030616C782}" type="presOf" srcId="{832A2A4A-F4E0-4C28-9769-646824BD8FB3}" destId="{845639F8-8645-40F7-8BFE-A0D51D390529}" srcOrd="0" destOrd="0" presId="urn:microsoft.com/office/officeart/2009/3/layout/HorizontalOrganizationChart"/>
    <dgm:cxn modelId="{2D03ADD4-A8E9-45E5-B4E9-FB4CD468E577}" type="presOf" srcId="{92F23377-9097-4065-8402-96DBBA1179EF}" destId="{1CF2421E-4D43-465C-B217-ABE00DC35FAE}" srcOrd="0" destOrd="0" presId="urn:microsoft.com/office/officeart/2009/3/layout/HorizontalOrganizationChart"/>
    <dgm:cxn modelId="{3B9B6687-2E0F-4C2F-AF82-57543D625BC5}" srcId="{AD929AAE-3CAD-4FFE-9779-081124492D80}" destId="{8495CE1F-CE40-416F-B38B-A701E1BBB6DE}" srcOrd="1" destOrd="0" parTransId="{9A389C34-4B21-45A8-8C13-C1C466D13AD5}" sibTransId="{638AB6CA-328D-48CC-A3B0-21FABC2488A9}"/>
    <dgm:cxn modelId="{9FAC8E7E-6F65-4C15-B6B0-C27B7357EF77}" type="presOf" srcId="{0BAC0982-79DE-4CAA-800B-032DFC67058A}" destId="{6CF00C62-6066-4710-AEA7-0C5C9F7FC2F1}" srcOrd="0" destOrd="0" presId="urn:microsoft.com/office/officeart/2009/3/layout/HorizontalOrganizationChart"/>
    <dgm:cxn modelId="{B0A47441-0301-48F4-A121-9B2210327267}" type="presParOf" srcId="{15CD9995-4B14-4137-B248-3D0A22F3BEF2}" destId="{FB5C3117-84DB-491C-9F3B-3461087C2F20}" srcOrd="0" destOrd="0" presId="urn:microsoft.com/office/officeart/2009/3/layout/HorizontalOrganizationChart"/>
    <dgm:cxn modelId="{8FFCFC2B-F07C-4A1D-9795-C25E39CF2588}" type="presParOf" srcId="{FB5C3117-84DB-491C-9F3B-3461087C2F20}" destId="{215AD8CA-2072-42D1-98B7-08F0F0EB3D64}" srcOrd="0" destOrd="0" presId="urn:microsoft.com/office/officeart/2009/3/layout/HorizontalOrganizationChart"/>
    <dgm:cxn modelId="{C8B646FC-45DC-4E14-AFC0-47A32613FB32}" type="presParOf" srcId="{215AD8CA-2072-42D1-98B7-08F0F0EB3D64}" destId="{C4ACFFAF-9031-48BC-93A9-D539C3E57595}" srcOrd="0" destOrd="0" presId="urn:microsoft.com/office/officeart/2009/3/layout/HorizontalOrganizationChart"/>
    <dgm:cxn modelId="{2E1E7106-6D23-4DB6-9B73-0293116A8BC1}" type="presParOf" srcId="{215AD8CA-2072-42D1-98B7-08F0F0EB3D64}" destId="{9B3FC3A8-EAA7-4879-A798-847AA1231FE4}" srcOrd="1" destOrd="0" presId="urn:microsoft.com/office/officeart/2009/3/layout/HorizontalOrganizationChart"/>
    <dgm:cxn modelId="{F4AD8D7C-7CEC-4F52-8E25-42E2C9739C70}" type="presParOf" srcId="{FB5C3117-84DB-491C-9F3B-3461087C2F20}" destId="{A0863BA1-7D8C-447F-A360-C21FE076F9FF}" srcOrd="1" destOrd="0" presId="urn:microsoft.com/office/officeart/2009/3/layout/HorizontalOrganizationChart"/>
    <dgm:cxn modelId="{04C4BF7F-8652-4F66-B88F-481595BCB744}" type="presParOf" srcId="{FB5C3117-84DB-491C-9F3B-3461087C2F20}" destId="{7EAF31DF-1BE2-4E8F-895E-BBA2AD395C70}" srcOrd="2" destOrd="0" presId="urn:microsoft.com/office/officeart/2009/3/layout/HorizontalOrganizationChart"/>
    <dgm:cxn modelId="{FEFDB4D8-D118-4AA8-9802-9489875572A7}" type="presParOf" srcId="{15CD9995-4B14-4137-B248-3D0A22F3BEF2}" destId="{4A8B0635-A1BC-4D19-8508-25E6916F7D08}" srcOrd="1" destOrd="0" presId="urn:microsoft.com/office/officeart/2009/3/layout/HorizontalOrganizationChart"/>
    <dgm:cxn modelId="{9FA74A96-E25E-460B-BCF3-3691273EC79A}" type="presParOf" srcId="{4A8B0635-A1BC-4D19-8508-25E6916F7D08}" destId="{90BBAFC2-BF53-43E4-A13B-64057C92BF9F}" srcOrd="0" destOrd="0" presId="urn:microsoft.com/office/officeart/2009/3/layout/HorizontalOrganizationChart"/>
    <dgm:cxn modelId="{E62B2748-9F55-4C85-A6A8-A6CBA37F5943}" type="presParOf" srcId="{90BBAFC2-BF53-43E4-A13B-64057C92BF9F}" destId="{73329EF6-A160-4D64-B645-FB59BD0C1FB7}" srcOrd="0" destOrd="0" presId="urn:microsoft.com/office/officeart/2009/3/layout/HorizontalOrganizationChart"/>
    <dgm:cxn modelId="{DBF09F28-FA2B-4259-A835-0880CF308335}" type="presParOf" srcId="{90BBAFC2-BF53-43E4-A13B-64057C92BF9F}" destId="{29EEC0BD-AD45-432D-A03D-CBFB0E84790F}" srcOrd="1" destOrd="0" presId="urn:microsoft.com/office/officeart/2009/3/layout/HorizontalOrganizationChart"/>
    <dgm:cxn modelId="{C18C7A88-860C-4552-9737-2CD6615C25F4}" type="presParOf" srcId="{4A8B0635-A1BC-4D19-8508-25E6916F7D08}" destId="{FA31497E-30BE-4D0D-9976-1A9FA742BAE5}" srcOrd="1" destOrd="0" presId="urn:microsoft.com/office/officeart/2009/3/layout/HorizontalOrganizationChart"/>
    <dgm:cxn modelId="{E347509B-C1B8-4710-8947-F756B5039773}" type="presParOf" srcId="{FA31497E-30BE-4D0D-9976-1A9FA742BAE5}" destId="{6CF00C62-6066-4710-AEA7-0C5C9F7FC2F1}" srcOrd="0" destOrd="0" presId="urn:microsoft.com/office/officeart/2009/3/layout/HorizontalOrganizationChart"/>
    <dgm:cxn modelId="{6E0783F5-1453-4883-A5EC-CF4B6F90DA74}" type="presParOf" srcId="{FA31497E-30BE-4D0D-9976-1A9FA742BAE5}" destId="{B1643A4F-A03A-44C3-B5B3-4A6834EA4CED}" srcOrd="1" destOrd="0" presId="urn:microsoft.com/office/officeart/2009/3/layout/HorizontalOrganizationChart"/>
    <dgm:cxn modelId="{C61CEFCB-36C0-4236-A2A1-8DF1EAF6CF39}" type="presParOf" srcId="{B1643A4F-A03A-44C3-B5B3-4A6834EA4CED}" destId="{FBB8A48A-F1DB-4867-BC8F-52544FAE55DB}" srcOrd="0" destOrd="0" presId="urn:microsoft.com/office/officeart/2009/3/layout/HorizontalOrganizationChart"/>
    <dgm:cxn modelId="{BA02CADB-9A19-4DA0-ADB5-E5A19A09B802}" type="presParOf" srcId="{FBB8A48A-F1DB-4867-BC8F-52544FAE55DB}" destId="{1CF2421E-4D43-465C-B217-ABE00DC35FAE}" srcOrd="0" destOrd="0" presId="urn:microsoft.com/office/officeart/2009/3/layout/HorizontalOrganizationChart"/>
    <dgm:cxn modelId="{8D8AA4FC-20C6-411C-80F3-BF5D26EDD698}" type="presParOf" srcId="{FBB8A48A-F1DB-4867-BC8F-52544FAE55DB}" destId="{B7C9C438-C9CC-4443-B980-05021CB11D22}" srcOrd="1" destOrd="0" presId="urn:microsoft.com/office/officeart/2009/3/layout/HorizontalOrganizationChart"/>
    <dgm:cxn modelId="{46D6DBF7-9D89-464D-B8AA-3C9D7CE917D9}" type="presParOf" srcId="{B1643A4F-A03A-44C3-B5B3-4A6834EA4CED}" destId="{99D563FE-203E-410C-992B-7E4CFB636E7B}" srcOrd="1" destOrd="0" presId="urn:microsoft.com/office/officeart/2009/3/layout/HorizontalOrganizationChart"/>
    <dgm:cxn modelId="{D4A1CC76-8D52-411E-A0A1-A56D4C7DC192}" type="presParOf" srcId="{B1643A4F-A03A-44C3-B5B3-4A6834EA4CED}" destId="{7B797367-D213-47B0-8894-FFED543ED4AC}" srcOrd="2" destOrd="0" presId="urn:microsoft.com/office/officeart/2009/3/layout/HorizontalOrganizationChart"/>
    <dgm:cxn modelId="{AD2E4674-7CDB-4893-9890-36AD45FC38DE}" type="presParOf" srcId="{FA31497E-30BE-4D0D-9976-1A9FA742BAE5}" destId="{7CE20804-CBD7-4807-816B-8282CF53F506}" srcOrd="2" destOrd="0" presId="urn:microsoft.com/office/officeart/2009/3/layout/HorizontalOrganizationChart"/>
    <dgm:cxn modelId="{C1398839-0099-4CC2-A45F-3D0E2BF24BB7}" type="presParOf" srcId="{FA31497E-30BE-4D0D-9976-1A9FA742BAE5}" destId="{DD897C8A-4298-4F74-A04F-E86BE4922772}" srcOrd="3" destOrd="0" presId="urn:microsoft.com/office/officeart/2009/3/layout/HorizontalOrganizationChart"/>
    <dgm:cxn modelId="{362E730F-74FA-4679-929A-9715CF95632E}" type="presParOf" srcId="{DD897C8A-4298-4F74-A04F-E86BE4922772}" destId="{A35979EC-C594-417E-8E21-81DD131A5732}" srcOrd="0" destOrd="0" presId="urn:microsoft.com/office/officeart/2009/3/layout/HorizontalOrganizationChart"/>
    <dgm:cxn modelId="{A995A1DC-159C-4D51-9759-70EF040D01B4}" type="presParOf" srcId="{A35979EC-C594-417E-8E21-81DD131A5732}" destId="{E54DFDCB-AA36-4A7E-9258-D9790A9B0AC1}" srcOrd="0" destOrd="0" presId="urn:microsoft.com/office/officeart/2009/3/layout/HorizontalOrganizationChart"/>
    <dgm:cxn modelId="{A555AE6C-F216-47A6-9285-D321140B134A}" type="presParOf" srcId="{A35979EC-C594-417E-8E21-81DD131A5732}" destId="{06E78B23-B7D7-41CA-99F2-2A67F82A750D}" srcOrd="1" destOrd="0" presId="urn:microsoft.com/office/officeart/2009/3/layout/HorizontalOrganizationChart"/>
    <dgm:cxn modelId="{D4FC239D-476A-4C87-8564-75B5D560C1F7}" type="presParOf" srcId="{DD897C8A-4298-4F74-A04F-E86BE4922772}" destId="{7F10615D-EF55-4C40-8CDA-8E0DA4839874}" srcOrd="1" destOrd="0" presId="urn:microsoft.com/office/officeart/2009/3/layout/HorizontalOrganizationChart"/>
    <dgm:cxn modelId="{2715FDE0-63A1-4948-BCC6-68EE0B90A3C6}" type="presParOf" srcId="{DD897C8A-4298-4F74-A04F-E86BE4922772}" destId="{AB670B30-23AC-49A0-AFC0-78B4EC580026}" srcOrd="2" destOrd="0" presId="urn:microsoft.com/office/officeart/2009/3/layout/HorizontalOrganizationChart"/>
    <dgm:cxn modelId="{61D80716-9D7B-47DA-ACC3-A29A2132E3FD}" type="presParOf" srcId="{FA31497E-30BE-4D0D-9976-1A9FA742BAE5}" destId="{75C90638-5268-4B86-BD19-C1A05E3C9E5A}" srcOrd="4" destOrd="0" presId="urn:microsoft.com/office/officeart/2009/3/layout/HorizontalOrganizationChart"/>
    <dgm:cxn modelId="{1F20EBB8-57EC-44AC-B4A9-2F9BF05AD94F}" type="presParOf" srcId="{FA31497E-30BE-4D0D-9976-1A9FA742BAE5}" destId="{F34CD00D-3D0C-419D-9ED3-B53F7858D61A}" srcOrd="5" destOrd="0" presId="urn:microsoft.com/office/officeart/2009/3/layout/HorizontalOrganizationChart"/>
    <dgm:cxn modelId="{1A615624-3A22-4511-8927-4D067FF26DC4}" type="presParOf" srcId="{F34CD00D-3D0C-419D-9ED3-B53F7858D61A}" destId="{8C97A7F3-BF6A-44F1-95E7-6466FE782465}" srcOrd="0" destOrd="0" presId="urn:microsoft.com/office/officeart/2009/3/layout/HorizontalOrganizationChart"/>
    <dgm:cxn modelId="{D302053E-8DA9-4A17-B57A-F0624C7DCDA6}" type="presParOf" srcId="{8C97A7F3-BF6A-44F1-95E7-6466FE782465}" destId="{135C513B-6390-4520-A905-80AF3BEA4478}" srcOrd="0" destOrd="0" presId="urn:microsoft.com/office/officeart/2009/3/layout/HorizontalOrganizationChart"/>
    <dgm:cxn modelId="{C01B9934-026B-4D63-8993-B864693FE445}" type="presParOf" srcId="{8C97A7F3-BF6A-44F1-95E7-6466FE782465}" destId="{6FD5621C-E081-4882-B4F9-3FDF1AD1012C}" srcOrd="1" destOrd="0" presId="urn:microsoft.com/office/officeart/2009/3/layout/HorizontalOrganizationChart"/>
    <dgm:cxn modelId="{ACDD0A32-0343-485D-8572-7EC4901F6B4E}" type="presParOf" srcId="{F34CD00D-3D0C-419D-9ED3-B53F7858D61A}" destId="{3E09DC43-C46B-405D-92A9-1BDC12BED007}" srcOrd="1" destOrd="0" presId="urn:microsoft.com/office/officeart/2009/3/layout/HorizontalOrganizationChart"/>
    <dgm:cxn modelId="{D1A28FEC-07FA-4708-95ED-AD914B801509}" type="presParOf" srcId="{F34CD00D-3D0C-419D-9ED3-B53F7858D61A}" destId="{82780683-A2EC-4D88-A86D-EE8E4E6A8256}" srcOrd="2" destOrd="0" presId="urn:microsoft.com/office/officeart/2009/3/layout/HorizontalOrganizationChart"/>
    <dgm:cxn modelId="{DEEE3C58-1087-4F3D-B4D0-66D56200CF12}" type="presParOf" srcId="{FA31497E-30BE-4D0D-9976-1A9FA742BAE5}" destId="{32B63A9A-6B32-4B2A-BACD-6444D85E18E8}" srcOrd="6" destOrd="0" presId="urn:microsoft.com/office/officeart/2009/3/layout/HorizontalOrganizationChart"/>
    <dgm:cxn modelId="{347A0031-973A-4060-8F5B-F0FCC8F8A651}" type="presParOf" srcId="{FA31497E-30BE-4D0D-9976-1A9FA742BAE5}" destId="{BDBAEB6F-9273-4F83-A86F-A1533A52C191}" srcOrd="7" destOrd="0" presId="urn:microsoft.com/office/officeart/2009/3/layout/HorizontalOrganizationChart"/>
    <dgm:cxn modelId="{88EC6360-51C0-40F2-8BD2-0A4398A3D378}" type="presParOf" srcId="{BDBAEB6F-9273-4F83-A86F-A1533A52C191}" destId="{4B8404AA-42B4-490C-90E8-44F918DED5E2}" srcOrd="0" destOrd="0" presId="urn:microsoft.com/office/officeart/2009/3/layout/HorizontalOrganizationChart"/>
    <dgm:cxn modelId="{843F0D7D-FD43-4701-9608-FD09B33DCB4E}" type="presParOf" srcId="{4B8404AA-42B4-490C-90E8-44F918DED5E2}" destId="{845639F8-8645-40F7-8BFE-A0D51D390529}" srcOrd="0" destOrd="0" presId="urn:microsoft.com/office/officeart/2009/3/layout/HorizontalOrganizationChart"/>
    <dgm:cxn modelId="{91EF4E74-38D9-45AD-9AF8-93B91D84193E}" type="presParOf" srcId="{4B8404AA-42B4-490C-90E8-44F918DED5E2}" destId="{7FAAD542-A710-43E5-9C10-8B2E79F515DB}" srcOrd="1" destOrd="0" presId="urn:microsoft.com/office/officeart/2009/3/layout/HorizontalOrganizationChart"/>
    <dgm:cxn modelId="{546C5A7E-6B49-479F-AE3E-25192C3D4994}" type="presParOf" srcId="{BDBAEB6F-9273-4F83-A86F-A1533A52C191}" destId="{A206D992-B81F-4839-A55B-D29A648E7953}" srcOrd="1" destOrd="0" presId="urn:microsoft.com/office/officeart/2009/3/layout/HorizontalOrganizationChart"/>
    <dgm:cxn modelId="{4471EDC2-F239-46E6-A03D-55F5AEC4224D}" type="presParOf" srcId="{BDBAEB6F-9273-4F83-A86F-A1533A52C191}" destId="{BD6283FB-A865-4F88-B2FA-750FD34C0775}" srcOrd="2" destOrd="0" presId="urn:microsoft.com/office/officeart/2009/3/layout/HorizontalOrganizationChart"/>
    <dgm:cxn modelId="{E51BCF14-9274-446F-A057-90228AF64FAD}" type="presParOf" srcId="{4A8B0635-A1BC-4D19-8508-25E6916F7D08}" destId="{706E458E-9FF4-4506-B776-DBA58DF4A408}"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63A9A-6B32-4B2A-BACD-6444D85E18E8}">
      <dsp:nvSpPr>
        <dsp:cNvPr id="0" name=""/>
        <dsp:cNvSpPr/>
      </dsp:nvSpPr>
      <dsp:spPr>
        <a:xfrm>
          <a:off x="3270391" y="2951174"/>
          <a:ext cx="1700501" cy="2027160"/>
        </a:xfrm>
        <a:custGeom>
          <a:avLst/>
          <a:gdLst/>
          <a:ahLst/>
          <a:cxnLst/>
          <a:rect l="0" t="0" r="0" b="0"/>
          <a:pathLst>
            <a:path>
              <a:moveTo>
                <a:pt x="0" y="0"/>
              </a:moveTo>
              <a:lnTo>
                <a:pt x="1373463" y="0"/>
              </a:lnTo>
              <a:lnTo>
                <a:pt x="1373463" y="2027160"/>
              </a:lnTo>
              <a:lnTo>
                <a:pt x="1700501" y="2027160"/>
              </a:lnTo>
            </a:path>
          </a:pathLst>
        </a:custGeom>
        <a:no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sp>
    <dsp:sp modelId="{75C90638-5268-4B86-BD19-C1A05E3C9E5A}">
      <dsp:nvSpPr>
        <dsp:cNvPr id="0" name=""/>
        <dsp:cNvSpPr/>
      </dsp:nvSpPr>
      <dsp:spPr>
        <a:xfrm>
          <a:off x="3270391" y="2951174"/>
          <a:ext cx="1628487" cy="618218"/>
        </a:xfrm>
        <a:custGeom>
          <a:avLst/>
          <a:gdLst/>
          <a:ahLst/>
          <a:cxnLst/>
          <a:rect l="0" t="0" r="0" b="0"/>
          <a:pathLst>
            <a:path>
              <a:moveTo>
                <a:pt x="0" y="0"/>
              </a:moveTo>
              <a:lnTo>
                <a:pt x="1301449" y="0"/>
              </a:lnTo>
              <a:lnTo>
                <a:pt x="1301449" y="618218"/>
              </a:lnTo>
              <a:lnTo>
                <a:pt x="1628487" y="618218"/>
              </a:lnTo>
            </a:path>
          </a:pathLst>
        </a:custGeom>
        <a:no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sp>
    <dsp:sp modelId="{7CE20804-CBD7-4807-816B-8282CF53F506}">
      <dsp:nvSpPr>
        <dsp:cNvPr id="0" name=""/>
        <dsp:cNvSpPr/>
      </dsp:nvSpPr>
      <dsp:spPr>
        <a:xfrm>
          <a:off x="3270391" y="2163127"/>
          <a:ext cx="1628487" cy="788047"/>
        </a:xfrm>
        <a:custGeom>
          <a:avLst/>
          <a:gdLst/>
          <a:ahLst/>
          <a:cxnLst/>
          <a:rect l="0" t="0" r="0" b="0"/>
          <a:pathLst>
            <a:path>
              <a:moveTo>
                <a:pt x="0" y="788047"/>
              </a:moveTo>
              <a:lnTo>
                <a:pt x="1301449" y="788047"/>
              </a:lnTo>
              <a:lnTo>
                <a:pt x="1301449" y="0"/>
              </a:lnTo>
              <a:lnTo>
                <a:pt x="1628487" y="0"/>
              </a:lnTo>
            </a:path>
          </a:pathLst>
        </a:custGeom>
        <a:no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sp>
    <dsp:sp modelId="{6CF00C62-6066-4710-AEA7-0C5C9F7FC2F1}">
      <dsp:nvSpPr>
        <dsp:cNvPr id="0" name=""/>
        <dsp:cNvSpPr/>
      </dsp:nvSpPr>
      <dsp:spPr>
        <a:xfrm>
          <a:off x="3270391" y="722927"/>
          <a:ext cx="1612135" cy="2228246"/>
        </a:xfrm>
        <a:custGeom>
          <a:avLst/>
          <a:gdLst/>
          <a:ahLst/>
          <a:cxnLst/>
          <a:rect l="0" t="0" r="0" b="0"/>
          <a:pathLst>
            <a:path>
              <a:moveTo>
                <a:pt x="0" y="2228246"/>
              </a:moveTo>
              <a:lnTo>
                <a:pt x="1285097" y="2228246"/>
              </a:lnTo>
              <a:lnTo>
                <a:pt x="1285097" y="0"/>
              </a:lnTo>
              <a:lnTo>
                <a:pt x="1612135" y="0"/>
              </a:lnTo>
            </a:path>
          </a:pathLst>
        </a:custGeom>
        <a:no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sp>
    <dsp:sp modelId="{C4ACFFAF-9031-48BC-93A9-D539C3E57595}">
      <dsp:nvSpPr>
        <dsp:cNvPr id="0" name=""/>
        <dsp:cNvSpPr/>
      </dsp:nvSpPr>
      <dsp:spPr>
        <a:xfrm>
          <a:off x="0" y="169461"/>
          <a:ext cx="3270384" cy="1328127"/>
        </a:xfrm>
        <a:prstGeom prst="rect">
          <a:avLst/>
        </a:prstGeom>
        <a:solidFill>
          <a:schemeClr val="accent4">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Program objective: </a:t>
          </a:r>
        </a:p>
        <a:p>
          <a:pPr lvl="0" algn="ctr" defTabSz="622300">
            <a:lnSpc>
              <a:spcPct val="90000"/>
            </a:lnSpc>
            <a:spcBef>
              <a:spcPct val="0"/>
            </a:spcBef>
            <a:spcAft>
              <a:spcPct val="35000"/>
            </a:spcAft>
          </a:pPr>
          <a:r>
            <a:rPr lang="en-US" sz="1400" kern="1200" dirty="0" smtClean="0"/>
            <a:t>Recognize how and why information is produced and valued</a:t>
          </a:r>
          <a:endParaRPr lang="en-US" sz="1400" kern="1200" dirty="0"/>
        </a:p>
      </dsp:txBody>
      <dsp:txXfrm>
        <a:off x="0" y="169461"/>
        <a:ext cx="3270384" cy="1328127"/>
      </dsp:txXfrm>
    </dsp:sp>
    <dsp:sp modelId="{73329EF6-A160-4D64-B645-FB59BD0C1FB7}">
      <dsp:nvSpPr>
        <dsp:cNvPr id="0" name=""/>
        <dsp:cNvSpPr/>
      </dsp:nvSpPr>
      <dsp:spPr>
        <a:xfrm>
          <a:off x="7" y="2108743"/>
          <a:ext cx="3270384" cy="1684861"/>
        </a:xfrm>
        <a:prstGeom prst="rect">
          <a:avLst/>
        </a:prstGeom>
        <a:solidFill>
          <a:schemeClr val="accent4">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Disciplinary objective: </a:t>
          </a:r>
        </a:p>
        <a:p>
          <a:pPr lvl="0" algn="ctr" defTabSz="622300">
            <a:lnSpc>
              <a:spcPct val="90000"/>
            </a:lnSpc>
            <a:spcBef>
              <a:spcPct val="0"/>
            </a:spcBef>
            <a:spcAft>
              <a:spcPct val="35000"/>
            </a:spcAft>
          </a:pPr>
          <a:r>
            <a:rPr lang="en-US" sz="1400" kern="1200" dirty="0" smtClean="0"/>
            <a:t>Recognize how and why information in the field of advertising is produced and valued</a:t>
          </a:r>
          <a:endParaRPr lang="en-US" sz="1400" kern="1200" dirty="0"/>
        </a:p>
      </dsp:txBody>
      <dsp:txXfrm>
        <a:off x="7" y="2108743"/>
        <a:ext cx="3270384" cy="1684861"/>
      </dsp:txXfrm>
    </dsp:sp>
    <dsp:sp modelId="{1CF2421E-4D43-465C-B217-ABE00DC35FAE}">
      <dsp:nvSpPr>
        <dsp:cNvPr id="0" name=""/>
        <dsp:cNvSpPr/>
      </dsp:nvSpPr>
      <dsp:spPr>
        <a:xfrm>
          <a:off x="4882527" y="96468"/>
          <a:ext cx="3270384" cy="1252918"/>
        </a:xfrm>
        <a:prstGeom prst="rect">
          <a:avLst/>
        </a:prstGeom>
        <a:solidFill>
          <a:schemeClr val="accent6">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Learning outcome: </a:t>
          </a:r>
        </a:p>
        <a:p>
          <a:pPr lvl="0" algn="ctr" defTabSz="622300">
            <a:lnSpc>
              <a:spcPct val="90000"/>
            </a:lnSpc>
            <a:spcBef>
              <a:spcPct val="0"/>
            </a:spcBef>
            <a:spcAft>
              <a:spcPct val="35000"/>
            </a:spcAft>
          </a:pPr>
          <a:r>
            <a:rPr lang="en-US" sz="1400" kern="1200" dirty="0" smtClean="0"/>
            <a:t>Identify the uses, advantages, disadvantages, specificity, and means of access for various business, consumer, and media information sources</a:t>
          </a:r>
          <a:endParaRPr lang="en-US" sz="1400" kern="1200" dirty="0"/>
        </a:p>
      </dsp:txBody>
      <dsp:txXfrm>
        <a:off x="4882527" y="96468"/>
        <a:ext cx="3270384" cy="1252918"/>
      </dsp:txXfrm>
    </dsp:sp>
    <dsp:sp modelId="{E54DFDCB-AA36-4A7E-9258-D9790A9B0AC1}">
      <dsp:nvSpPr>
        <dsp:cNvPr id="0" name=""/>
        <dsp:cNvSpPr/>
      </dsp:nvSpPr>
      <dsp:spPr>
        <a:xfrm>
          <a:off x="4898879" y="1664393"/>
          <a:ext cx="3270384" cy="997467"/>
        </a:xfrm>
        <a:prstGeom prst="rect">
          <a:avLst/>
        </a:prstGeom>
        <a:solidFill>
          <a:schemeClr val="accent6">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Learning outcome: </a:t>
          </a:r>
        </a:p>
        <a:p>
          <a:pPr lvl="0" algn="ctr" defTabSz="622300">
            <a:lnSpc>
              <a:spcPct val="90000"/>
            </a:lnSpc>
            <a:spcBef>
              <a:spcPct val="0"/>
            </a:spcBef>
            <a:spcAft>
              <a:spcPct val="35000"/>
            </a:spcAft>
          </a:pPr>
          <a:r>
            <a:rPr lang="en-US" sz="1400" kern="1200" dirty="0" smtClean="0"/>
            <a:t>Match research needs to potential information sources</a:t>
          </a:r>
          <a:endParaRPr lang="en-US" sz="1400" b="1" kern="1200" dirty="0"/>
        </a:p>
      </dsp:txBody>
      <dsp:txXfrm>
        <a:off x="4898879" y="1664393"/>
        <a:ext cx="3270384" cy="997467"/>
      </dsp:txXfrm>
    </dsp:sp>
    <dsp:sp modelId="{135C513B-6390-4520-A905-80AF3BEA4478}">
      <dsp:nvSpPr>
        <dsp:cNvPr id="0" name=""/>
        <dsp:cNvSpPr/>
      </dsp:nvSpPr>
      <dsp:spPr>
        <a:xfrm>
          <a:off x="4898879" y="3070658"/>
          <a:ext cx="3270384" cy="997467"/>
        </a:xfrm>
        <a:prstGeom prst="rect">
          <a:avLst/>
        </a:prstGeom>
        <a:solidFill>
          <a:schemeClr val="accent6">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Learning outcome: </a:t>
          </a:r>
        </a:p>
        <a:p>
          <a:pPr lvl="0" algn="ctr" defTabSz="622300">
            <a:lnSpc>
              <a:spcPct val="90000"/>
            </a:lnSpc>
            <a:spcBef>
              <a:spcPct val="0"/>
            </a:spcBef>
            <a:spcAft>
              <a:spcPct val="35000"/>
            </a:spcAft>
          </a:pPr>
          <a:r>
            <a:rPr lang="en-US" sz="1400" kern="1200" dirty="0" smtClean="0"/>
            <a:t>Identify the limitations of information for advertising and analyze how that impacts research</a:t>
          </a:r>
          <a:endParaRPr lang="en-US" sz="1400" b="1" kern="1200" dirty="0"/>
        </a:p>
      </dsp:txBody>
      <dsp:txXfrm>
        <a:off x="4898879" y="3070658"/>
        <a:ext cx="3270384" cy="997467"/>
      </dsp:txXfrm>
    </dsp:sp>
    <dsp:sp modelId="{845639F8-8645-40F7-8BFE-A0D51D390529}">
      <dsp:nvSpPr>
        <dsp:cNvPr id="0" name=""/>
        <dsp:cNvSpPr/>
      </dsp:nvSpPr>
      <dsp:spPr>
        <a:xfrm>
          <a:off x="4970893" y="4479600"/>
          <a:ext cx="3270384" cy="997467"/>
        </a:xfrm>
        <a:prstGeom prst="rect">
          <a:avLst/>
        </a:prstGeom>
        <a:solidFill>
          <a:schemeClr val="accent6">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Learning outcome: </a:t>
          </a:r>
        </a:p>
        <a:p>
          <a:pPr lvl="0" algn="ctr" defTabSz="622300">
            <a:lnSpc>
              <a:spcPct val="90000"/>
            </a:lnSpc>
            <a:spcBef>
              <a:spcPct val="0"/>
            </a:spcBef>
            <a:spcAft>
              <a:spcPct val="35000"/>
            </a:spcAft>
          </a:pPr>
          <a:r>
            <a:rPr lang="en-US" sz="1400" kern="1200" dirty="0" smtClean="0"/>
            <a:t>Determine perceived industry value of specific information source types</a:t>
          </a:r>
          <a:endParaRPr lang="en-US" sz="1400" b="1" kern="1200" dirty="0"/>
        </a:p>
      </dsp:txBody>
      <dsp:txXfrm>
        <a:off x="4970893" y="4479600"/>
        <a:ext cx="3270384" cy="997467"/>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AFBBA-E08F-4DC1-B281-D4413A9D12EE}" type="datetimeFigureOut">
              <a:rPr lang="en-US" smtClean="0"/>
              <a:t>7/21/2016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E10F7-5564-41B8-9D67-05595D6D9272}" type="slidenum">
              <a:rPr lang="en-US" smtClean="0"/>
              <a:t>‹#›</a:t>
            </a:fld>
            <a:endParaRPr lang="en-US"/>
          </a:p>
        </p:txBody>
      </p:sp>
    </p:spTree>
    <p:extLst>
      <p:ext uri="{BB962C8B-B14F-4D97-AF65-F5344CB8AC3E}">
        <p14:creationId xmlns:p14="http://schemas.microsoft.com/office/powerpoint/2010/main" val="184631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4E10F7-5564-41B8-9D67-05595D6D9272}" type="slidenum">
              <a:rPr lang="en-US" smtClean="0"/>
              <a:t>1</a:t>
            </a:fld>
            <a:endParaRPr lang="en-US"/>
          </a:p>
        </p:txBody>
      </p:sp>
    </p:spTree>
    <p:extLst>
      <p:ext uri="{BB962C8B-B14F-4D97-AF65-F5344CB8AC3E}">
        <p14:creationId xmlns:p14="http://schemas.microsoft.com/office/powerpoint/2010/main" val="257218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
        <p:nvSpPr>
          <p:cNvPr id="11" name="Rectangle 10"/>
          <p:cNvSpPr/>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315377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79987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8787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0144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Rectangle 7"/>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28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0491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21606"/>
            <a:ext cx="4480560" cy="731520"/>
          </a:xfrm>
        </p:spPr>
        <p:txBody>
          <a:bodyPr anchor="b">
            <a:normAutofit/>
          </a:bodyPr>
          <a:lstStyle>
            <a:lvl1pPr marL="0" indent="0">
              <a:spcBef>
                <a:spcPts val="0"/>
              </a:spcBef>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3"/>
          </p:nvPr>
        </p:nvSpPr>
        <p:spPr>
          <a:xfrm>
            <a:off x="6126480" y="1721606"/>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3708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9782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6973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1"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9019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1401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62393"/>
            <a:ext cx="9692640" cy="1428929"/>
          </a:xfrm>
          <a:prstGeom prst="rect">
            <a:avLst/>
          </a:prstGeom>
        </p:spPr>
        <p:txBody>
          <a:bodyPr vert="horz" lIns="91440" tIns="27432"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100" b="0">
                <a:solidFill>
                  <a:schemeClr val="tx2">
                    <a:lumMod val="40000"/>
                    <a:lumOff val="60000"/>
                  </a:schemeClr>
                </a:solidFill>
              </a:defRPr>
            </a:lvl1pPr>
          </a:lstStyle>
          <a:p>
            <a:fld id="{96DFF08F-DC6B-4601-B491-B0F83F6DD2DA}" type="datetimeFigureOut">
              <a:rPr lang="en-US" smtClean="0"/>
              <a:pPr/>
              <a:t>7/21/2016</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26370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smu.edu/infolit"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use.jhu.edu/article/595062" TargetMode="External"/><Relationship Id="rId2" Type="http://schemas.openxmlformats.org/officeDocument/2006/relationships/hyperlink" Target="https://www.insidehighered.com/blogs/library-babel-fish/information-literacy-standardsframework-debat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inhabitat/8427229781/in/photolist-dQFKPc-4h6gpu-dQMmNA-dQMmwf-fLdf29-pHkVDF-7q89j2-f9b9RA-8vFnuc-dQMmAj-dQMmgG-aj5GGi-dQFK62-dQFKk4-5Kdr2m-dQFKoV-c1zDv5-2BnPRL-bWW7yH-bWW8kV-2BisNg-2Bitig-dQMnf7-2Bir8B-Lw5vb-J1aS-mpePyh-7ouiGd-8DaiWv-7qbJnC-oXxUR-w7nv5-7tr3Zb-btkrMG-6G4jXa-oXxGx-5K1QiQ-97Vi4s-5KdpJA-dQMkDL-9tTxgo-dQFLrx-oXxC9-4TQVbC-dQMn2y-Lw5vj-Lw5vh-dQMn79-Lw5v7-aFmooD" TargetMode="External"/><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4300" y="942391"/>
            <a:ext cx="9418320" cy="2859833"/>
          </a:xfrm>
        </p:spPr>
        <p:txBody>
          <a:bodyPr/>
          <a:lstStyle/>
          <a:p>
            <a:r>
              <a:rPr lang="en-US" dirty="0" smtClean="0"/>
              <a:t>Applying the ACRL Framework</a:t>
            </a:r>
            <a:endParaRPr lang="en-US" dirty="0"/>
          </a:p>
        </p:txBody>
      </p:sp>
      <p:sp>
        <p:nvSpPr>
          <p:cNvPr id="3" name="Subtitle 2"/>
          <p:cNvSpPr>
            <a:spLocks noGrp="1"/>
          </p:cNvSpPr>
          <p:nvPr>
            <p:ph type="subTitle" idx="1"/>
          </p:nvPr>
        </p:nvSpPr>
        <p:spPr>
          <a:xfrm>
            <a:off x="1384300" y="3878965"/>
            <a:ext cx="8767860" cy="1961999"/>
          </a:xfrm>
        </p:spPr>
        <p:txBody>
          <a:bodyPr>
            <a:normAutofit fontScale="77500" lnSpcReduction="20000"/>
          </a:bodyPr>
          <a:lstStyle/>
          <a:p>
            <a:r>
              <a:rPr lang="en-US" sz="4400" dirty="0" smtClean="0"/>
              <a:t>In the Real World</a:t>
            </a:r>
          </a:p>
          <a:p>
            <a:endParaRPr lang="en-US" sz="4400" dirty="0"/>
          </a:p>
          <a:p>
            <a:r>
              <a:rPr lang="en-US" sz="2400" dirty="0" smtClean="0"/>
              <a:t>Megan Heuer</a:t>
            </a:r>
          </a:p>
          <a:p>
            <a:r>
              <a:rPr lang="en-US" sz="2400" dirty="0" smtClean="0"/>
              <a:t>Southern Methodist University</a:t>
            </a:r>
            <a:endParaRPr lang="en-US" sz="2400" dirty="0"/>
          </a:p>
        </p:txBody>
      </p:sp>
    </p:spTree>
    <p:extLst>
      <p:ext uri="{BB962C8B-B14F-4D97-AF65-F5344CB8AC3E}">
        <p14:creationId xmlns:p14="http://schemas.microsoft.com/office/powerpoint/2010/main" val="2513068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deconstruction</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25052" y="1786269"/>
            <a:ext cx="5636447" cy="4351337"/>
          </a:xfrm>
        </p:spPr>
      </p:pic>
    </p:spTree>
    <p:extLst>
      <p:ext uri="{BB962C8B-B14F-4D97-AF65-F5344CB8AC3E}">
        <p14:creationId xmlns:p14="http://schemas.microsoft.com/office/powerpoint/2010/main" val="4048372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Means of Assessment</a:t>
            </a:r>
            <a:endParaRPr lang="en-US" dirty="0"/>
          </a:p>
        </p:txBody>
      </p:sp>
      <p:sp>
        <p:nvSpPr>
          <p:cNvPr id="4" name="Content Placeholder 3"/>
          <p:cNvSpPr>
            <a:spLocks noGrp="1"/>
          </p:cNvSpPr>
          <p:nvPr>
            <p:ph sz="half" idx="1"/>
          </p:nvPr>
        </p:nvSpPr>
        <p:spPr/>
        <p:txBody>
          <a:bodyPr/>
          <a:lstStyle/>
          <a:p>
            <a:r>
              <a:rPr lang="en-US" dirty="0" smtClean="0"/>
              <a:t>Authentic assessment for conceptual understanding</a:t>
            </a:r>
          </a:p>
          <a:p>
            <a:r>
              <a:rPr lang="en-US" dirty="0" smtClean="0"/>
              <a:t>Direct and indirect</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36255" y="1828800"/>
            <a:ext cx="6314760" cy="4329064"/>
          </a:xfrm>
        </p:spPr>
      </p:pic>
      <p:sp>
        <p:nvSpPr>
          <p:cNvPr id="9" name="TextBox 8"/>
          <p:cNvSpPr txBox="1"/>
          <p:nvPr/>
        </p:nvSpPr>
        <p:spPr>
          <a:xfrm>
            <a:off x="5437024" y="6180137"/>
            <a:ext cx="5613991" cy="276999"/>
          </a:xfrm>
          <a:prstGeom prst="rect">
            <a:avLst/>
          </a:prstGeom>
          <a:noFill/>
        </p:spPr>
        <p:txBody>
          <a:bodyPr wrap="square" rtlCol="0">
            <a:spAutoFit/>
          </a:bodyPr>
          <a:lstStyle/>
          <a:p>
            <a:pPr algn="r"/>
            <a:r>
              <a:rPr lang="en-US" sz="1200" dirty="0"/>
              <a:t>“Expert” by Pete </a:t>
            </a:r>
            <a:r>
              <a:rPr lang="en-US" sz="1200" dirty="0" err="1" smtClean="0"/>
              <a:t>Prodoehl</a:t>
            </a:r>
            <a:r>
              <a:rPr lang="en-US" sz="1200" dirty="0" smtClean="0"/>
              <a:t> is licensed CC 2.0</a:t>
            </a:r>
            <a:endParaRPr lang="en-US" sz="1200" dirty="0"/>
          </a:p>
        </p:txBody>
      </p:sp>
    </p:spTree>
    <p:extLst>
      <p:ext uri="{BB962C8B-B14F-4D97-AF65-F5344CB8AC3E}">
        <p14:creationId xmlns:p14="http://schemas.microsoft.com/office/powerpoint/2010/main" val="2347915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Content Placeholder 3"/>
          <p:cNvSpPr>
            <a:spLocks noGrp="1"/>
          </p:cNvSpPr>
          <p:nvPr>
            <p:ph sz="half" idx="1"/>
          </p:nvPr>
        </p:nvSpPr>
        <p:spPr/>
        <p:txBody>
          <a:bodyPr/>
          <a:lstStyle/>
          <a:p>
            <a:r>
              <a:rPr lang="en-US" dirty="0" smtClean="0"/>
              <a:t>mheuer@smu.edu</a:t>
            </a:r>
            <a:endParaRPr lang="en-US" dirty="0" smtClean="0"/>
          </a:p>
          <a:p>
            <a:r>
              <a:rPr lang="en-US" dirty="0" smtClean="0"/>
              <a:t>@</a:t>
            </a:r>
            <a:r>
              <a:rPr lang="en-US" dirty="0" err="1" smtClean="0"/>
              <a:t>MeganBHeuer</a:t>
            </a:r>
            <a:endParaRPr lang="en-US" dirty="0" smtClean="0"/>
          </a:p>
          <a:p>
            <a:r>
              <a:rPr lang="en-US" dirty="0" smtClean="0">
                <a:hlinkClick r:id="rId2"/>
              </a:rPr>
              <a:t>www.smu.edu/infolit</a:t>
            </a:r>
            <a:r>
              <a:rPr lang="en-US" dirty="0" smtClean="0"/>
              <a:t> for all program objectives and example learning outcomes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08192" y="1828800"/>
            <a:ext cx="4351424" cy="4351424"/>
          </a:xfrm>
        </p:spPr>
      </p:pic>
    </p:spTree>
    <p:extLst>
      <p:ext uri="{BB962C8B-B14F-4D97-AF65-F5344CB8AC3E}">
        <p14:creationId xmlns:p14="http://schemas.microsoft.com/office/powerpoint/2010/main" val="789236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rubric for case studies</a:t>
            </a:r>
            <a:endParaRPr lang="en-US" dirty="0"/>
          </a:p>
        </p:txBody>
      </p:sp>
      <p:sp>
        <p:nvSpPr>
          <p:cNvPr id="3" name="Content Placeholder 2"/>
          <p:cNvSpPr>
            <a:spLocks noGrp="1"/>
          </p:cNvSpPr>
          <p:nvPr>
            <p:ph idx="1"/>
          </p:nvPr>
        </p:nvSpPr>
        <p:spPr/>
        <p:txBody>
          <a:bodyPr/>
          <a:lstStyle/>
          <a:p>
            <a:pPr lvl="0"/>
            <a:r>
              <a:rPr lang="en-US" b="1" dirty="0"/>
              <a:t>Learning outcome: </a:t>
            </a:r>
            <a:r>
              <a:rPr lang="en-US" dirty="0" smtClean="0"/>
              <a:t>Identify </a:t>
            </a:r>
            <a:r>
              <a:rPr lang="en-US" dirty="0"/>
              <a:t>the limitations of information on companies, industries, markets, and </a:t>
            </a:r>
            <a:r>
              <a:rPr lang="en-US" dirty="0" smtClean="0"/>
              <a:t>consumers</a:t>
            </a:r>
          </a:p>
          <a:p>
            <a:pPr lvl="0"/>
            <a:r>
              <a:rPr lang="en-US" b="1" dirty="0"/>
              <a:t>Learning outcome: </a:t>
            </a:r>
            <a:r>
              <a:rPr lang="en-US" dirty="0" smtClean="0"/>
              <a:t>Match </a:t>
            </a:r>
            <a:r>
              <a:rPr lang="en-US" dirty="0"/>
              <a:t>research needs to potential information sources</a:t>
            </a:r>
            <a:endParaRPr lang="en-US" b="1" dirty="0"/>
          </a:p>
          <a:p>
            <a:pPr lvl="0"/>
            <a:endParaRPr lang="en-US" b="1"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2818632"/>
              </p:ext>
            </p:extLst>
          </p:nvPr>
        </p:nvGraphicFramePr>
        <p:xfrm>
          <a:off x="1261872" y="3439221"/>
          <a:ext cx="7896810" cy="3092207"/>
        </p:xfrm>
        <a:graphic>
          <a:graphicData uri="http://schemas.openxmlformats.org/drawingml/2006/table">
            <a:tbl>
              <a:tblPr firstRow="1" firstCol="1" bandRow="1">
                <a:tableStyleId>{5C22544A-7EE6-4342-B048-85BDC9FD1C3A}</a:tableStyleId>
              </a:tblPr>
              <a:tblGrid>
                <a:gridCol w="1579362"/>
                <a:gridCol w="1579362"/>
                <a:gridCol w="1579362"/>
                <a:gridCol w="1579362"/>
                <a:gridCol w="1579362"/>
              </a:tblGrid>
              <a:tr h="433870">
                <a:tc>
                  <a:txBody>
                    <a:bodyPr/>
                    <a:lstStyle/>
                    <a:p>
                      <a:pPr marL="0" marR="0">
                        <a:lnSpc>
                          <a:spcPct val="107000"/>
                        </a:lnSpc>
                        <a:spcBef>
                          <a:spcPts val="0"/>
                        </a:spcBef>
                        <a:spcAft>
                          <a:spcPts val="0"/>
                        </a:spcAft>
                      </a:pPr>
                      <a:r>
                        <a:rPr lang="en-US" sz="1100" kern="0" dirty="0">
                          <a:effectLst/>
                        </a:rPr>
                        <a:t>Criteria</a:t>
                      </a:r>
                      <a:endParaRPr lang="en-US" sz="1100" b="1" kern="0" dirty="0">
                        <a:effectLst/>
                        <a:latin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Exemplary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Proficient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Emerging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Little or No Evidence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58337">
                <a:tc>
                  <a:txBody>
                    <a:bodyPr/>
                    <a:lstStyle/>
                    <a:p>
                      <a:pPr marL="0" marR="0">
                        <a:lnSpc>
                          <a:spcPct val="107000"/>
                        </a:lnSpc>
                        <a:spcBef>
                          <a:spcPts val="0"/>
                        </a:spcBef>
                        <a:spcAft>
                          <a:spcPts val="0"/>
                        </a:spcAft>
                      </a:pPr>
                      <a:endParaRPr lang="en-US" sz="1100" dirty="0" smtClean="0">
                        <a:effectLst/>
                      </a:endParaRPr>
                    </a:p>
                    <a:p>
                      <a:pPr marL="0" marR="0">
                        <a:lnSpc>
                          <a:spcPct val="107000"/>
                        </a:lnSpc>
                        <a:spcBef>
                          <a:spcPts val="0"/>
                        </a:spcBef>
                        <a:spcAft>
                          <a:spcPts val="0"/>
                        </a:spcAft>
                      </a:pPr>
                      <a:r>
                        <a:rPr lang="en-US" sz="1100" dirty="0" smtClean="0">
                          <a:effectLst/>
                        </a:rPr>
                        <a:t>Recognition </a:t>
                      </a:r>
                      <a:r>
                        <a:rPr lang="en-US" sz="1100" dirty="0">
                          <a:effectLst/>
                        </a:rPr>
                        <a:t>of connection between information search and the information creation 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dirty="0" smtClean="0">
                        <a:effectLst/>
                      </a:endParaRPr>
                    </a:p>
                    <a:p>
                      <a:pPr marL="0" marR="0">
                        <a:lnSpc>
                          <a:spcPct val="107000"/>
                        </a:lnSpc>
                        <a:spcBef>
                          <a:spcPts val="0"/>
                        </a:spcBef>
                        <a:spcAft>
                          <a:spcPts val="0"/>
                        </a:spcAft>
                      </a:pPr>
                      <a:r>
                        <a:rPr lang="en-US" sz="1100" dirty="0" smtClean="0">
                          <a:effectLst/>
                        </a:rPr>
                        <a:t>Recognized </a:t>
                      </a:r>
                      <a:r>
                        <a:rPr lang="en-US" sz="1100" dirty="0">
                          <a:effectLst/>
                        </a:rPr>
                        <a:t>limitations of different types of information and restructured research accordingly. Articulated well how this might impact future research projects.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dirty="0" smtClean="0">
                        <a:effectLst/>
                      </a:endParaRPr>
                    </a:p>
                    <a:p>
                      <a:pPr marL="0" marR="0">
                        <a:lnSpc>
                          <a:spcPct val="107000"/>
                        </a:lnSpc>
                        <a:spcBef>
                          <a:spcPts val="0"/>
                        </a:spcBef>
                        <a:spcAft>
                          <a:spcPts val="0"/>
                        </a:spcAft>
                      </a:pPr>
                      <a:r>
                        <a:rPr lang="en-US" sz="1100" dirty="0" smtClean="0">
                          <a:effectLst/>
                        </a:rPr>
                        <a:t>Recognized </a:t>
                      </a:r>
                      <a:r>
                        <a:rPr lang="en-US" sz="1100" dirty="0">
                          <a:effectLst/>
                        </a:rPr>
                        <a:t>some limitations of different types of information and restructured research sometimes. Limited understanding of how this might impact future research.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dirty="0" smtClean="0">
                        <a:effectLst/>
                      </a:endParaRPr>
                    </a:p>
                    <a:p>
                      <a:pPr marL="0" marR="0">
                        <a:lnSpc>
                          <a:spcPct val="107000"/>
                        </a:lnSpc>
                        <a:spcBef>
                          <a:spcPts val="0"/>
                        </a:spcBef>
                        <a:spcAft>
                          <a:spcPts val="0"/>
                        </a:spcAft>
                      </a:pPr>
                      <a:r>
                        <a:rPr lang="en-US" sz="1100" dirty="0" smtClean="0">
                          <a:effectLst/>
                        </a:rPr>
                        <a:t>Recognized </a:t>
                      </a:r>
                      <a:r>
                        <a:rPr lang="en-US" sz="1100" dirty="0">
                          <a:effectLst/>
                        </a:rPr>
                        <a:t>few limitations of different types of information. May not have restructured research successfully. No understanding of the impact on future research.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dirty="0" smtClean="0">
                        <a:effectLst/>
                      </a:endParaRPr>
                    </a:p>
                    <a:p>
                      <a:pPr marL="0" marR="0">
                        <a:lnSpc>
                          <a:spcPct val="107000"/>
                        </a:lnSpc>
                        <a:spcBef>
                          <a:spcPts val="0"/>
                        </a:spcBef>
                        <a:spcAft>
                          <a:spcPts val="0"/>
                        </a:spcAft>
                      </a:pPr>
                      <a:r>
                        <a:rPr lang="en-US" sz="1100" dirty="0" smtClean="0">
                          <a:effectLst/>
                        </a:rPr>
                        <a:t>Did </a:t>
                      </a:r>
                      <a:r>
                        <a:rPr lang="en-US" sz="1100" dirty="0">
                          <a:effectLst/>
                        </a:rPr>
                        <a:t>not consider the information creation process in conducting research.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89943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84" y="186612"/>
            <a:ext cx="9692640" cy="758261"/>
          </a:xfrm>
        </p:spPr>
        <p:txBody>
          <a:bodyPr/>
          <a:lstStyle/>
          <a:p>
            <a:r>
              <a:rPr lang="en-US" dirty="0" smtClean="0"/>
              <a:t>References</a:t>
            </a:r>
            <a:endParaRPr lang="en-US" dirty="0"/>
          </a:p>
        </p:txBody>
      </p:sp>
      <p:sp>
        <p:nvSpPr>
          <p:cNvPr id="3" name="Content Placeholder 2"/>
          <p:cNvSpPr>
            <a:spLocks noGrp="1"/>
          </p:cNvSpPr>
          <p:nvPr>
            <p:ph idx="1"/>
          </p:nvPr>
        </p:nvSpPr>
        <p:spPr>
          <a:xfrm>
            <a:off x="1261872" y="944873"/>
            <a:ext cx="8595360" cy="5810489"/>
          </a:xfrm>
        </p:spPr>
        <p:txBody>
          <a:bodyPr>
            <a:normAutofit/>
          </a:bodyPr>
          <a:lstStyle/>
          <a:p>
            <a:pPr marL="0" indent="0">
              <a:buNone/>
            </a:pPr>
            <a:r>
              <a:rPr lang="en-US" dirty="0" smtClean="0"/>
              <a:t>Difference in the documents</a:t>
            </a:r>
          </a:p>
          <a:p>
            <a:pPr marL="822960" lvl="3" indent="-457200">
              <a:buNone/>
            </a:pPr>
            <a:r>
              <a:rPr lang="en-US" dirty="0" err="1"/>
              <a:t>Fister</a:t>
            </a:r>
            <a:r>
              <a:rPr lang="en-US" dirty="0"/>
              <a:t>, B. (2015). The information literacy standards/framework debate. Retrieved from </a:t>
            </a:r>
            <a:r>
              <a:rPr lang="en-US" dirty="0">
                <a:hlinkClick r:id="rId2"/>
              </a:rPr>
              <a:t>https://www.insidehighered.com/blogs/library-babel-fish/information-literacy-standardsframework-debate</a:t>
            </a:r>
            <a:endParaRPr lang="en-US" dirty="0" smtClean="0"/>
          </a:p>
          <a:p>
            <a:pPr marL="822960" lvl="3" indent="-457200">
              <a:buNone/>
            </a:pPr>
            <a:r>
              <a:rPr lang="en-US" dirty="0" err="1" smtClean="0"/>
              <a:t>Foasberg</a:t>
            </a:r>
            <a:r>
              <a:rPr lang="en-US" dirty="0"/>
              <a:t>, N. M. (2015). From standards to frameworks for IL: How the ACRL framework addresses critiques of the standards.</a:t>
            </a:r>
            <a:r>
              <a:rPr lang="en-US" i="1" dirty="0"/>
              <a:t> Portal: Libraries and the Academy,15</a:t>
            </a:r>
            <a:r>
              <a:rPr lang="en-US" dirty="0"/>
              <a:t>(4), 699-717. Retrieved from </a:t>
            </a:r>
            <a:r>
              <a:rPr lang="en-US" dirty="0">
                <a:hlinkClick r:id="rId3"/>
              </a:rPr>
              <a:t>https://muse.jhu.edu/article/595062</a:t>
            </a:r>
            <a:endParaRPr lang="en-US" dirty="0" smtClean="0"/>
          </a:p>
          <a:p>
            <a:pPr marL="0" indent="0">
              <a:buNone/>
            </a:pPr>
            <a:r>
              <a:rPr lang="en-US" dirty="0" smtClean="0"/>
              <a:t>Research as problem solving</a:t>
            </a:r>
          </a:p>
          <a:p>
            <a:pPr marL="822960" lvl="3" indent="-457200">
              <a:buNone/>
            </a:pPr>
            <a:r>
              <a:rPr lang="en-US" dirty="0"/>
              <a:t>Zimmerman, B. J., &amp; </a:t>
            </a:r>
            <a:r>
              <a:rPr lang="en-US" dirty="0" err="1"/>
              <a:t>Campillo</a:t>
            </a:r>
            <a:r>
              <a:rPr lang="en-US" dirty="0"/>
              <a:t>, M. (2003). Motivating self-regulated problem solvers. In J. E. Davidson, &amp; R. J. Sternberg (Eds.), </a:t>
            </a:r>
            <a:r>
              <a:rPr lang="en-US" i="1" dirty="0"/>
              <a:t>The psychology of problem solving</a:t>
            </a:r>
            <a:r>
              <a:rPr lang="en-US" dirty="0"/>
              <a:t> (pp. 233-262). GB: Cambridge University Press - M.U.A</a:t>
            </a:r>
            <a:r>
              <a:rPr lang="en-US" dirty="0" smtClean="0"/>
              <a:t>.</a:t>
            </a:r>
          </a:p>
          <a:p>
            <a:pPr marL="0" indent="0">
              <a:buNone/>
            </a:pPr>
            <a:r>
              <a:rPr lang="en-US" dirty="0" smtClean="0"/>
              <a:t>High road transfer and bridging</a:t>
            </a:r>
          </a:p>
          <a:p>
            <a:pPr marL="822960" lvl="3" indent="-457200">
              <a:buNone/>
            </a:pPr>
            <a:r>
              <a:rPr lang="en-US" dirty="0" err="1"/>
              <a:t>Bransford</a:t>
            </a:r>
            <a:r>
              <a:rPr lang="en-US" dirty="0"/>
              <a:t>, J. D. (2001). </a:t>
            </a:r>
            <a:r>
              <a:rPr lang="en-US" i="1" dirty="0"/>
              <a:t>How people learn</a:t>
            </a:r>
            <a:r>
              <a:rPr lang="en-US" dirty="0"/>
              <a:t> (Expanded ed., 4. print. ed.). Washington, D.C: National Acad. Press.</a:t>
            </a:r>
            <a:endParaRPr lang="en-US" dirty="0" smtClean="0"/>
          </a:p>
          <a:p>
            <a:pPr marL="822960" lvl="3" indent="-457200">
              <a:buNone/>
            </a:pPr>
            <a:r>
              <a:rPr lang="en-US" dirty="0" err="1" smtClean="0"/>
              <a:t>Kuglitsch</a:t>
            </a:r>
            <a:r>
              <a:rPr lang="en-US" dirty="0"/>
              <a:t>, R. Z. (2015). Teaching for transfer: Reconciling the framework with disciplinary information literacy.</a:t>
            </a:r>
            <a:r>
              <a:rPr lang="en-US" i="1" dirty="0"/>
              <a:t> Portal (Baltimore, Md.), 15</a:t>
            </a:r>
            <a:r>
              <a:rPr lang="en-US" dirty="0"/>
              <a:t>(3), 470; 470</a:t>
            </a:r>
            <a:r>
              <a:rPr lang="en-US" dirty="0" smtClean="0"/>
              <a:t>.</a:t>
            </a:r>
          </a:p>
          <a:p>
            <a:pPr marL="0" indent="0">
              <a:buNone/>
            </a:pPr>
            <a:r>
              <a:rPr lang="en-US" dirty="0" smtClean="0"/>
              <a:t>Assessment</a:t>
            </a:r>
          </a:p>
          <a:p>
            <a:pPr marL="822960" lvl="3" indent="-457200">
              <a:buNone/>
            </a:pPr>
            <a:r>
              <a:rPr lang="en-US" dirty="0"/>
              <a:t>Maki, P. (2010). </a:t>
            </a:r>
            <a:r>
              <a:rPr lang="en-US" i="1" dirty="0"/>
              <a:t>Assessing for learning</a:t>
            </a:r>
            <a:r>
              <a:rPr lang="en-US" dirty="0"/>
              <a:t> (2. ed. ed.). Sterling, </a:t>
            </a:r>
            <a:r>
              <a:rPr lang="en-US" dirty="0" err="1"/>
              <a:t>Va</a:t>
            </a:r>
            <a:r>
              <a:rPr lang="en-US" dirty="0"/>
              <a:t>: Stylus Publ.</a:t>
            </a:r>
            <a:endParaRPr lang="en-US" dirty="0" smtClean="0"/>
          </a:p>
          <a:p>
            <a:pPr marL="822960" lvl="3" indent="-457200">
              <a:buNone/>
            </a:pPr>
            <a:r>
              <a:rPr lang="en-US" dirty="0" err="1" smtClean="0"/>
              <a:t>Oakleaf</a:t>
            </a:r>
            <a:r>
              <a:rPr lang="en-US" dirty="0"/>
              <a:t>, M. (2014). A roadmap for assessing student learning using the new framework for information literacy for higher education.</a:t>
            </a:r>
            <a:r>
              <a:rPr lang="en-US" i="1" dirty="0"/>
              <a:t> The Journal of Academic Librarianship, 40</a:t>
            </a:r>
            <a:r>
              <a:rPr lang="en-US" dirty="0"/>
              <a:t>(5), </a:t>
            </a:r>
            <a:r>
              <a:rPr lang="en-US" dirty="0" smtClean="0"/>
              <a:t>510-514. </a:t>
            </a:r>
            <a:r>
              <a:rPr lang="en-US" dirty="0"/>
              <a:t>doi:10.1016/j.acalib.2014.08.001</a:t>
            </a:r>
          </a:p>
        </p:txBody>
      </p:sp>
    </p:spTree>
    <p:extLst>
      <p:ext uri="{BB962C8B-B14F-4D97-AF65-F5344CB8AC3E}">
        <p14:creationId xmlns:p14="http://schemas.microsoft.com/office/powerpoint/2010/main" val="1538905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37" y="158621"/>
            <a:ext cx="9692640" cy="730269"/>
          </a:xfrm>
        </p:spPr>
        <p:txBody>
          <a:bodyPr/>
          <a:lstStyle/>
          <a:p>
            <a:r>
              <a:rPr lang="en-US" dirty="0" smtClean="0"/>
              <a:t>Reactions to the new Framework</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3526" y="1075502"/>
            <a:ext cx="7651102" cy="5738327"/>
          </a:xfrm>
        </p:spPr>
      </p:pic>
    </p:spTree>
    <p:extLst>
      <p:ext uri="{BB962C8B-B14F-4D97-AF65-F5344CB8AC3E}">
        <p14:creationId xmlns:p14="http://schemas.microsoft.com/office/powerpoint/2010/main" val="4168648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ifferences in the documents impact our teaching</a:t>
            </a:r>
            <a:endParaRPr lang="en-US" dirty="0"/>
          </a:p>
        </p:txBody>
      </p:sp>
      <p:sp>
        <p:nvSpPr>
          <p:cNvPr id="3" name="Text Placeholder 2"/>
          <p:cNvSpPr>
            <a:spLocks noGrp="1"/>
          </p:cNvSpPr>
          <p:nvPr>
            <p:ph type="body" idx="1"/>
          </p:nvPr>
        </p:nvSpPr>
        <p:spPr/>
        <p:txBody>
          <a:bodyPr/>
          <a:lstStyle/>
          <a:p>
            <a:r>
              <a:rPr lang="en-US" dirty="0" smtClean="0"/>
              <a:t>Standards</a:t>
            </a:r>
            <a:endParaRPr lang="en-US" dirty="0"/>
          </a:p>
        </p:txBody>
      </p:sp>
      <p:sp>
        <p:nvSpPr>
          <p:cNvPr id="4" name="Content Placeholder 3"/>
          <p:cNvSpPr>
            <a:spLocks noGrp="1"/>
          </p:cNvSpPr>
          <p:nvPr>
            <p:ph sz="half" idx="2"/>
          </p:nvPr>
        </p:nvSpPr>
        <p:spPr/>
        <p:txBody>
          <a:bodyPr/>
          <a:lstStyle/>
          <a:p>
            <a:r>
              <a:rPr lang="en-US" dirty="0" smtClean="0"/>
              <a:t>Process oriented</a:t>
            </a:r>
          </a:p>
          <a:p>
            <a:r>
              <a:rPr lang="en-US" dirty="0" smtClean="0"/>
              <a:t>Describes what you do</a:t>
            </a:r>
          </a:p>
          <a:p>
            <a:r>
              <a:rPr lang="en-US" dirty="0" smtClean="0"/>
              <a:t>IL as a discretely definable skill</a:t>
            </a:r>
            <a:endParaRPr lang="en-US" dirty="0"/>
          </a:p>
        </p:txBody>
      </p:sp>
      <p:sp>
        <p:nvSpPr>
          <p:cNvPr id="5" name="Text Placeholder 4"/>
          <p:cNvSpPr>
            <a:spLocks noGrp="1"/>
          </p:cNvSpPr>
          <p:nvPr>
            <p:ph type="body" sz="quarter" idx="3"/>
          </p:nvPr>
        </p:nvSpPr>
        <p:spPr/>
        <p:txBody>
          <a:bodyPr/>
          <a:lstStyle/>
          <a:p>
            <a:r>
              <a:rPr lang="en-US" dirty="0" smtClean="0"/>
              <a:t>Framework</a:t>
            </a:r>
            <a:endParaRPr lang="en-US" dirty="0"/>
          </a:p>
        </p:txBody>
      </p:sp>
      <p:sp>
        <p:nvSpPr>
          <p:cNvPr id="6" name="Content Placeholder 5"/>
          <p:cNvSpPr>
            <a:spLocks noGrp="1"/>
          </p:cNvSpPr>
          <p:nvPr>
            <p:ph sz="quarter" idx="4"/>
          </p:nvPr>
        </p:nvSpPr>
        <p:spPr/>
        <p:txBody>
          <a:bodyPr/>
          <a:lstStyle/>
          <a:p>
            <a:r>
              <a:rPr lang="en-US" dirty="0" smtClean="0"/>
              <a:t>Concept oriented</a:t>
            </a:r>
          </a:p>
          <a:p>
            <a:r>
              <a:rPr lang="en-US" dirty="0" smtClean="0"/>
              <a:t>Describes what you know</a:t>
            </a:r>
          </a:p>
          <a:p>
            <a:r>
              <a:rPr lang="en-US" dirty="0" smtClean="0"/>
              <a:t>IL as socially constructed</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333" y="3965499"/>
            <a:ext cx="1778903" cy="237930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590" y="3937642"/>
            <a:ext cx="3877056" cy="2898648"/>
          </a:xfrm>
          <a:prstGeom prst="rect">
            <a:avLst/>
          </a:prstGeom>
        </p:spPr>
      </p:pic>
    </p:spTree>
    <p:extLst>
      <p:ext uri="{BB962C8B-B14F-4D97-AF65-F5344CB8AC3E}">
        <p14:creationId xmlns:p14="http://schemas.microsoft.com/office/powerpoint/2010/main" val="42361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teach big concepts?</a:t>
            </a:r>
            <a:endParaRPr lang="en-US" dirty="0"/>
          </a:p>
        </p:txBody>
      </p:sp>
      <p:sp>
        <p:nvSpPr>
          <p:cNvPr id="5" name="Text Placeholder 4"/>
          <p:cNvSpPr>
            <a:spLocks noGrp="1"/>
          </p:cNvSpPr>
          <p:nvPr>
            <p:ph type="body" sz="half" idx="2"/>
          </p:nvPr>
        </p:nvSpPr>
        <p:spPr>
          <a:xfrm>
            <a:off x="841247" y="2099734"/>
            <a:ext cx="3385519" cy="3810001"/>
          </a:xfrm>
        </p:spPr>
        <p:txBody>
          <a:bodyPr/>
          <a:lstStyle/>
          <a:p>
            <a:r>
              <a:rPr lang="en-US" sz="2400" dirty="0" smtClean="0"/>
              <a:t>Encouraging expert </a:t>
            </a:r>
            <a:r>
              <a:rPr lang="en-US" sz="2400" smtClean="0"/>
              <a:t>problem solving</a:t>
            </a:r>
            <a:endParaRPr lang="en-US" sz="2400" dirty="0" smtClean="0"/>
          </a:p>
          <a:p>
            <a:endParaRPr lang="en-US" sz="2400" dirty="0"/>
          </a:p>
          <a:p>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3738" y="1399508"/>
            <a:ext cx="6080125" cy="4058984"/>
          </a:xfrm>
        </p:spPr>
      </p:pic>
      <p:sp>
        <p:nvSpPr>
          <p:cNvPr id="11" name="TextBox 10"/>
          <p:cNvSpPr txBox="1"/>
          <p:nvPr/>
        </p:nvSpPr>
        <p:spPr>
          <a:xfrm>
            <a:off x="6226468" y="5458492"/>
            <a:ext cx="4357395" cy="276999"/>
          </a:xfrm>
          <a:prstGeom prst="rect">
            <a:avLst/>
          </a:prstGeom>
          <a:noFill/>
        </p:spPr>
        <p:txBody>
          <a:bodyPr wrap="square" rtlCol="0">
            <a:spAutoFit/>
          </a:bodyPr>
          <a:lstStyle/>
          <a:p>
            <a:r>
              <a:rPr lang="en-US" sz="1200" dirty="0" smtClean="0">
                <a:hlinkClick r:id="rId3"/>
              </a:rPr>
              <a:t>“Alicia </a:t>
            </a:r>
            <a:r>
              <a:rPr lang="en-US" sz="1200" dirty="0">
                <a:hlinkClick r:id="rId3"/>
              </a:rPr>
              <a:t>Martin's Books </a:t>
            </a:r>
            <a:r>
              <a:rPr lang="en-US" sz="1200" dirty="0" smtClean="0">
                <a:hlinkClick r:id="rId3"/>
              </a:rPr>
              <a:t>Cascade” </a:t>
            </a:r>
            <a:r>
              <a:rPr lang="en-US" sz="1200" dirty="0" smtClean="0"/>
              <a:t>by Inhabit is licensed CC 2.0</a:t>
            </a:r>
            <a:endParaRPr lang="en-US" sz="1200" dirty="0"/>
          </a:p>
        </p:txBody>
      </p:sp>
    </p:spTree>
    <p:extLst>
      <p:ext uri="{BB962C8B-B14F-4D97-AF65-F5344CB8AC3E}">
        <p14:creationId xmlns:p14="http://schemas.microsoft.com/office/powerpoint/2010/main" val="340547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648" y="179936"/>
            <a:ext cx="9692640" cy="1428929"/>
          </a:xfrm>
        </p:spPr>
        <p:txBody>
          <a:bodyPr/>
          <a:lstStyle/>
          <a:p>
            <a:r>
              <a:rPr lang="en-US" dirty="0"/>
              <a:t>High road transfer and bridging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3648" y="1868660"/>
            <a:ext cx="6725259" cy="4480003"/>
          </a:xfrm>
        </p:spPr>
      </p:pic>
    </p:spTree>
    <p:extLst>
      <p:ext uri="{BB962C8B-B14F-4D97-AF65-F5344CB8AC3E}">
        <p14:creationId xmlns:p14="http://schemas.microsoft.com/office/powerpoint/2010/main" val="3720783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38" y="169087"/>
            <a:ext cx="9692640" cy="1428929"/>
          </a:xfrm>
        </p:spPr>
        <p:txBody>
          <a:bodyPr/>
          <a:lstStyle/>
          <a:p>
            <a:r>
              <a:rPr lang="en-US" dirty="0" smtClean="0"/>
              <a:t>The Framework in action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438" y="1598016"/>
            <a:ext cx="7597358" cy="4774123"/>
          </a:xfrm>
        </p:spPr>
      </p:pic>
      <p:sp>
        <p:nvSpPr>
          <p:cNvPr id="7" name="TextBox 6"/>
          <p:cNvSpPr txBox="1"/>
          <p:nvPr/>
        </p:nvSpPr>
        <p:spPr>
          <a:xfrm>
            <a:off x="5185147" y="6396641"/>
            <a:ext cx="3489649" cy="276999"/>
          </a:xfrm>
          <a:prstGeom prst="rect">
            <a:avLst/>
          </a:prstGeom>
          <a:noFill/>
        </p:spPr>
        <p:txBody>
          <a:bodyPr wrap="square" rtlCol="0">
            <a:spAutoFit/>
          </a:bodyPr>
          <a:lstStyle/>
          <a:p>
            <a:r>
              <a:rPr lang="en-US" sz="1200" dirty="0" smtClean="0"/>
              <a:t>“Frames” by Jordan Richmond is licensed CC 2.0</a:t>
            </a:r>
            <a:endParaRPr lang="en-US" sz="1200" dirty="0"/>
          </a:p>
        </p:txBody>
      </p:sp>
    </p:spTree>
    <p:extLst>
      <p:ext uri="{BB962C8B-B14F-4D97-AF65-F5344CB8AC3E}">
        <p14:creationId xmlns:p14="http://schemas.microsoft.com/office/powerpoint/2010/main" val="2810019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063" y="164990"/>
            <a:ext cx="9692640" cy="978578"/>
          </a:xfrm>
        </p:spPr>
        <p:txBody>
          <a:bodyPr>
            <a:normAutofit/>
          </a:bodyPr>
          <a:lstStyle/>
          <a:p>
            <a:r>
              <a:rPr lang="en-US" dirty="0" smtClean="0"/>
              <a:t>Progressive Learning Outcomes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8017204"/>
              </p:ext>
            </p:extLst>
          </p:nvPr>
        </p:nvGraphicFramePr>
        <p:xfrm>
          <a:off x="1262063" y="1212981"/>
          <a:ext cx="9143682" cy="5477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892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4ACFFAF-9031-48BC-93A9-D539C3E57595}"/>
                                            </p:graphicEl>
                                          </p:spTgt>
                                        </p:tgtEl>
                                        <p:attrNameLst>
                                          <p:attrName>style.visibility</p:attrName>
                                        </p:attrNameLst>
                                      </p:cBhvr>
                                      <p:to>
                                        <p:strVal val="visible"/>
                                      </p:to>
                                    </p:set>
                                    <p:animEffect transition="in" filter="fade">
                                      <p:cBhvr>
                                        <p:cTn id="7" dur="500"/>
                                        <p:tgtEl>
                                          <p:spTgt spid="4">
                                            <p:graphicEl>
                                              <a:dgm id="{C4ACFFAF-9031-48BC-93A9-D539C3E5759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73329EF6-A160-4D64-B645-FB59BD0C1FB7}"/>
                                            </p:graphicEl>
                                          </p:spTgt>
                                        </p:tgtEl>
                                        <p:attrNameLst>
                                          <p:attrName>style.visibility</p:attrName>
                                        </p:attrNameLst>
                                      </p:cBhvr>
                                      <p:to>
                                        <p:strVal val="visible"/>
                                      </p:to>
                                    </p:set>
                                    <p:animEffect transition="in" filter="fade">
                                      <p:cBhvr>
                                        <p:cTn id="10" dur="500"/>
                                        <p:tgtEl>
                                          <p:spTgt spid="4">
                                            <p:graphicEl>
                                              <a:dgm id="{73329EF6-A160-4D64-B645-FB59BD0C1FB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6CF00C62-6066-4710-AEA7-0C5C9F7FC2F1}"/>
                                            </p:graphicEl>
                                          </p:spTgt>
                                        </p:tgtEl>
                                        <p:attrNameLst>
                                          <p:attrName>style.visibility</p:attrName>
                                        </p:attrNameLst>
                                      </p:cBhvr>
                                      <p:to>
                                        <p:strVal val="visible"/>
                                      </p:to>
                                    </p:set>
                                    <p:animEffect transition="in" filter="fade">
                                      <p:cBhvr>
                                        <p:cTn id="15" dur="500"/>
                                        <p:tgtEl>
                                          <p:spTgt spid="4">
                                            <p:graphicEl>
                                              <a:dgm id="{6CF00C62-6066-4710-AEA7-0C5C9F7FC2F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1CF2421E-4D43-465C-B217-ABE00DC35FAE}"/>
                                            </p:graphicEl>
                                          </p:spTgt>
                                        </p:tgtEl>
                                        <p:attrNameLst>
                                          <p:attrName>style.visibility</p:attrName>
                                        </p:attrNameLst>
                                      </p:cBhvr>
                                      <p:to>
                                        <p:strVal val="visible"/>
                                      </p:to>
                                    </p:set>
                                    <p:animEffect transition="in" filter="fade">
                                      <p:cBhvr>
                                        <p:cTn id="18" dur="500"/>
                                        <p:tgtEl>
                                          <p:spTgt spid="4">
                                            <p:graphicEl>
                                              <a:dgm id="{1CF2421E-4D43-465C-B217-ABE00DC35FAE}"/>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7CE20804-CBD7-4807-816B-8282CF53F506}"/>
                                            </p:graphicEl>
                                          </p:spTgt>
                                        </p:tgtEl>
                                        <p:attrNameLst>
                                          <p:attrName>style.visibility</p:attrName>
                                        </p:attrNameLst>
                                      </p:cBhvr>
                                      <p:to>
                                        <p:strVal val="visible"/>
                                      </p:to>
                                    </p:set>
                                    <p:animEffect transition="in" filter="fade">
                                      <p:cBhvr>
                                        <p:cTn id="21" dur="500"/>
                                        <p:tgtEl>
                                          <p:spTgt spid="4">
                                            <p:graphicEl>
                                              <a:dgm id="{7CE20804-CBD7-4807-816B-8282CF53F50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E54DFDCB-AA36-4A7E-9258-D9790A9B0AC1}"/>
                                            </p:graphicEl>
                                          </p:spTgt>
                                        </p:tgtEl>
                                        <p:attrNameLst>
                                          <p:attrName>style.visibility</p:attrName>
                                        </p:attrNameLst>
                                      </p:cBhvr>
                                      <p:to>
                                        <p:strVal val="visible"/>
                                      </p:to>
                                    </p:set>
                                    <p:animEffect transition="in" filter="fade">
                                      <p:cBhvr>
                                        <p:cTn id="24" dur="500"/>
                                        <p:tgtEl>
                                          <p:spTgt spid="4">
                                            <p:graphicEl>
                                              <a:dgm id="{E54DFDCB-AA36-4A7E-9258-D9790A9B0AC1}"/>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graphicEl>
                                              <a:dgm id="{75C90638-5268-4B86-BD19-C1A05E3C9E5A}"/>
                                            </p:graphicEl>
                                          </p:spTgt>
                                        </p:tgtEl>
                                        <p:attrNameLst>
                                          <p:attrName>style.visibility</p:attrName>
                                        </p:attrNameLst>
                                      </p:cBhvr>
                                      <p:to>
                                        <p:strVal val="visible"/>
                                      </p:to>
                                    </p:set>
                                    <p:animEffect transition="in" filter="fade">
                                      <p:cBhvr>
                                        <p:cTn id="27" dur="500"/>
                                        <p:tgtEl>
                                          <p:spTgt spid="4">
                                            <p:graphicEl>
                                              <a:dgm id="{75C90638-5268-4B86-BD19-C1A05E3C9E5A}"/>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graphicEl>
                                              <a:dgm id="{135C513B-6390-4520-A905-80AF3BEA4478}"/>
                                            </p:graphicEl>
                                          </p:spTgt>
                                        </p:tgtEl>
                                        <p:attrNameLst>
                                          <p:attrName>style.visibility</p:attrName>
                                        </p:attrNameLst>
                                      </p:cBhvr>
                                      <p:to>
                                        <p:strVal val="visible"/>
                                      </p:to>
                                    </p:set>
                                    <p:animEffect transition="in" filter="fade">
                                      <p:cBhvr>
                                        <p:cTn id="30" dur="500"/>
                                        <p:tgtEl>
                                          <p:spTgt spid="4">
                                            <p:graphicEl>
                                              <a:dgm id="{135C513B-6390-4520-A905-80AF3BEA4478}"/>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graphicEl>
                                              <a:dgm id="{32B63A9A-6B32-4B2A-BACD-6444D85E18E8}"/>
                                            </p:graphicEl>
                                          </p:spTgt>
                                        </p:tgtEl>
                                        <p:attrNameLst>
                                          <p:attrName>style.visibility</p:attrName>
                                        </p:attrNameLst>
                                      </p:cBhvr>
                                      <p:to>
                                        <p:strVal val="visible"/>
                                      </p:to>
                                    </p:set>
                                    <p:animEffect transition="in" filter="fade">
                                      <p:cBhvr>
                                        <p:cTn id="33" dur="500"/>
                                        <p:tgtEl>
                                          <p:spTgt spid="4">
                                            <p:graphicEl>
                                              <a:dgm id="{32B63A9A-6B32-4B2A-BACD-6444D85E18E8}"/>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845639F8-8645-40F7-8BFE-A0D51D390529}"/>
                                            </p:graphicEl>
                                          </p:spTgt>
                                        </p:tgtEl>
                                        <p:attrNameLst>
                                          <p:attrName>style.visibility</p:attrName>
                                        </p:attrNameLst>
                                      </p:cBhvr>
                                      <p:to>
                                        <p:strVal val="visible"/>
                                      </p:to>
                                    </p:set>
                                    <p:animEffect transition="in" filter="fade">
                                      <p:cBhvr>
                                        <p:cTn id="36" dur="500"/>
                                        <p:tgtEl>
                                          <p:spTgt spid="4">
                                            <p:graphicEl>
                                              <a:dgm id="{845639F8-8645-40F7-8BFE-A0D51D39052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601" y="234566"/>
            <a:ext cx="9692640" cy="776922"/>
          </a:xfrm>
        </p:spPr>
        <p:txBody>
          <a:bodyPr/>
          <a:lstStyle/>
          <a:p>
            <a:r>
              <a:rPr lang="en-US" dirty="0" smtClean="0"/>
              <a:t>Source comparison chart</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4176338222"/>
              </p:ext>
            </p:extLst>
          </p:nvPr>
        </p:nvGraphicFramePr>
        <p:xfrm>
          <a:off x="960601" y="1137683"/>
          <a:ext cx="7563023" cy="5355695"/>
        </p:xfrm>
        <a:graphic>
          <a:graphicData uri="http://schemas.openxmlformats.org/drawingml/2006/table">
            <a:tbl>
              <a:tblPr firstRow="1" firstCol="1" bandRow="1">
                <a:tableStyleId>{5C22544A-7EE6-4342-B048-85BDC9FD1C3A}</a:tableStyleId>
              </a:tblPr>
              <a:tblGrid>
                <a:gridCol w="1124899"/>
                <a:gridCol w="1007706"/>
                <a:gridCol w="1287625"/>
                <a:gridCol w="1343608"/>
                <a:gridCol w="1259633"/>
                <a:gridCol w="1539552"/>
              </a:tblGrid>
              <a:tr h="295137">
                <a:tc>
                  <a:txBody>
                    <a:bodyPr/>
                    <a:lstStyle/>
                    <a:p>
                      <a:pPr marL="0" marR="0">
                        <a:lnSpc>
                          <a:spcPct val="107000"/>
                        </a:lnSpc>
                        <a:spcBef>
                          <a:spcPts val="0"/>
                        </a:spcBef>
                        <a:spcAft>
                          <a:spcPts val="0"/>
                        </a:spcAft>
                      </a:pPr>
                      <a:r>
                        <a:rPr lang="en-US" sz="1200" dirty="0">
                          <a:effectLst/>
                        </a:rPr>
                        <a:t>Source 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dirty="0">
                          <a:effectLst/>
                        </a:rPr>
                        <a:t>How to find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Essential characteristics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dirty="0">
                          <a:effectLst/>
                        </a:rPr>
                        <a:t>Advantages</a:t>
                      </a:r>
                      <a:r>
                        <a:rPr lang="en-US" sz="1200" dirty="0" smtClean="0">
                          <a:effectLst/>
                        </a:rPr>
                        <a:t>/</a:t>
                      </a:r>
                    </a:p>
                    <a:p>
                      <a:pPr marL="0" marR="0">
                        <a:lnSpc>
                          <a:spcPct val="107000"/>
                        </a:lnSpc>
                        <a:spcBef>
                          <a:spcPts val="0"/>
                        </a:spcBef>
                        <a:spcAft>
                          <a:spcPts val="0"/>
                        </a:spcAft>
                      </a:pPr>
                      <a:r>
                        <a:rPr lang="en-US" sz="1200" dirty="0" smtClean="0">
                          <a:effectLst/>
                        </a:rPr>
                        <a:t>Disadvantages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Intended audience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spcBef>
                          <a:spcPts val="0"/>
                        </a:spcBef>
                        <a:spcAft>
                          <a:spcPts val="0"/>
                        </a:spcAft>
                      </a:pPr>
                      <a:r>
                        <a:rPr lang="en-US" sz="1200">
                          <a:effectLst/>
                        </a:rPr>
                        <a:t>Possible uses</a:t>
                      </a:r>
                      <a:endParaRPr lang="en-US" sz="1200" b="1">
                        <a:effectLst/>
                        <a:latin typeface="Calibri" panose="020F0502020204030204" pitchFamily="34" charset="0"/>
                      </a:endParaRPr>
                    </a:p>
                  </a:txBody>
                  <a:tcPr marL="37375" marR="37375" marT="0" marB="0" anchor="ctr"/>
                </a:tc>
              </a:tr>
              <a:tr h="407474">
                <a:tc>
                  <a:txBody>
                    <a:bodyPr/>
                    <a:lstStyle/>
                    <a:p>
                      <a:pPr marL="0" marR="0">
                        <a:lnSpc>
                          <a:spcPct val="107000"/>
                        </a:lnSpc>
                        <a:spcBef>
                          <a:spcPts val="0"/>
                        </a:spcBef>
                        <a:spcAft>
                          <a:spcPts val="0"/>
                        </a:spcAft>
                      </a:pPr>
                      <a:r>
                        <a:rPr lang="en-US" sz="1200" dirty="0">
                          <a:effectLst/>
                        </a:rPr>
                        <a:t>Newspaper articles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407474">
                <a:tc>
                  <a:txBody>
                    <a:bodyPr/>
                    <a:lstStyle/>
                    <a:p>
                      <a:pPr marL="0" marR="0">
                        <a:lnSpc>
                          <a:spcPct val="107000"/>
                        </a:lnSpc>
                        <a:spcBef>
                          <a:spcPts val="0"/>
                        </a:spcBef>
                        <a:spcAft>
                          <a:spcPts val="0"/>
                        </a:spcAft>
                      </a:pPr>
                      <a:r>
                        <a:rPr lang="en-US" sz="1200" dirty="0">
                          <a:effectLst/>
                        </a:rPr>
                        <a:t>Company profiles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407474">
                <a:tc>
                  <a:txBody>
                    <a:bodyPr/>
                    <a:lstStyle/>
                    <a:p>
                      <a:pPr marL="0" marR="0">
                        <a:lnSpc>
                          <a:spcPct val="107000"/>
                        </a:lnSpc>
                        <a:spcBef>
                          <a:spcPts val="0"/>
                        </a:spcBef>
                        <a:spcAft>
                          <a:spcPts val="0"/>
                        </a:spcAft>
                      </a:pPr>
                      <a:r>
                        <a:rPr lang="en-US" sz="1200">
                          <a:effectLst/>
                        </a:rPr>
                        <a:t>Industry profiles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479631">
                <a:tc>
                  <a:txBody>
                    <a:bodyPr/>
                    <a:lstStyle/>
                    <a:p>
                      <a:pPr marL="0" marR="0">
                        <a:lnSpc>
                          <a:spcPct val="107000"/>
                        </a:lnSpc>
                        <a:spcBef>
                          <a:spcPts val="0"/>
                        </a:spcBef>
                        <a:spcAft>
                          <a:spcPts val="0"/>
                        </a:spcAft>
                      </a:pPr>
                      <a:r>
                        <a:rPr lang="en-US" sz="1200">
                          <a:effectLst/>
                        </a:rPr>
                        <a:t>Market research reports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479631">
                <a:tc>
                  <a:txBody>
                    <a:bodyPr/>
                    <a:lstStyle/>
                    <a:p>
                      <a:pPr marL="0" marR="0">
                        <a:lnSpc>
                          <a:spcPct val="107000"/>
                        </a:lnSpc>
                        <a:spcBef>
                          <a:spcPts val="0"/>
                        </a:spcBef>
                        <a:spcAft>
                          <a:spcPts val="0"/>
                        </a:spcAft>
                      </a:pPr>
                      <a:r>
                        <a:rPr lang="en-US" sz="1200">
                          <a:effectLst/>
                        </a:rPr>
                        <a:t>Trade magazine articles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632210">
                <a:tc>
                  <a:txBody>
                    <a:bodyPr/>
                    <a:lstStyle/>
                    <a:p>
                      <a:pPr marL="0" marR="0">
                        <a:lnSpc>
                          <a:spcPct val="107000"/>
                        </a:lnSpc>
                        <a:spcBef>
                          <a:spcPts val="0"/>
                        </a:spcBef>
                        <a:spcAft>
                          <a:spcPts val="0"/>
                        </a:spcAft>
                      </a:pPr>
                      <a:r>
                        <a:rPr lang="en-US" sz="1200">
                          <a:effectLst/>
                        </a:rPr>
                        <a:t>Professional association reports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407474">
                <a:tc>
                  <a:txBody>
                    <a:bodyPr/>
                    <a:lstStyle/>
                    <a:p>
                      <a:pPr marL="0" marR="0">
                        <a:lnSpc>
                          <a:spcPct val="107000"/>
                        </a:lnSpc>
                        <a:spcBef>
                          <a:spcPts val="0"/>
                        </a:spcBef>
                        <a:spcAft>
                          <a:spcPts val="0"/>
                        </a:spcAft>
                      </a:pPr>
                      <a:r>
                        <a:rPr lang="en-US" sz="1200">
                          <a:effectLst/>
                        </a:rPr>
                        <a:t>Scholarly articles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407474">
                <a:tc>
                  <a:txBody>
                    <a:bodyPr/>
                    <a:lstStyle/>
                    <a:p>
                      <a:pPr marL="0" marR="0">
                        <a:lnSpc>
                          <a:spcPct val="107000"/>
                        </a:lnSpc>
                        <a:spcBef>
                          <a:spcPts val="0"/>
                        </a:spcBef>
                        <a:spcAft>
                          <a:spcPts val="0"/>
                        </a:spcAft>
                      </a:pPr>
                      <a:r>
                        <a:rPr lang="en-US" sz="1200">
                          <a:effectLst/>
                        </a:rPr>
                        <a:t>Consumer surveys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407474">
                <a:tc>
                  <a:txBody>
                    <a:bodyPr/>
                    <a:lstStyle/>
                    <a:p>
                      <a:pPr marL="0" marR="0">
                        <a:lnSpc>
                          <a:spcPct val="107000"/>
                        </a:lnSpc>
                        <a:spcBef>
                          <a:spcPts val="0"/>
                        </a:spcBef>
                        <a:spcAft>
                          <a:spcPts val="0"/>
                        </a:spcAft>
                      </a:pPr>
                      <a:r>
                        <a:rPr lang="en-US" sz="1200">
                          <a:effectLst/>
                        </a:rPr>
                        <a:t>Company reports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r h="722700">
                <a:tc>
                  <a:txBody>
                    <a:bodyPr/>
                    <a:lstStyle/>
                    <a:p>
                      <a:pPr marL="0" marR="0">
                        <a:lnSpc>
                          <a:spcPct val="107000"/>
                        </a:lnSpc>
                        <a:spcBef>
                          <a:spcPts val="0"/>
                        </a:spcBef>
                        <a:spcAft>
                          <a:spcPts val="0"/>
                        </a:spcAft>
                      </a:pPr>
                      <a:r>
                        <a:rPr lang="en-US" sz="1200" dirty="0">
                          <a:effectLst/>
                        </a:rPr>
                        <a:t>Other?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c>
                  <a:txBody>
                    <a:bodyPr/>
                    <a:lstStyle/>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nchor="ctr"/>
                </a:tc>
                <a:tc>
                  <a:txBody>
                    <a:bodyPr/>
                    <a:lstStyle/>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75" marR="37375" marT="0" marB="0"/>
                </a:tc>
              </a:tr>
            </a:tbl>
          </a:graphicData>
        </a:graphic>
      </p:graphicFrame>
    </p:spTree>
    <p:extLst>
      <p:ext uri="{BB962C8B-B14F-4D97-AF65-F5344CB8AC3E}">
        <p14:creationId xmlns:p14="http://schemas.microsoft.com/office/powerpoint/2010/main" val="646816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53" y="249126"/>
            <a:ext cx="9692640" cy="916881"/>
          </a:xfrm>
        </p:spPr>
        <p:txBody>
          <a:bodyPr/>
          <a:lstStyle/>
          <a:p>
            <a:r>
              <a:rPr lang="en-US" dirty="0" smtClean="0"/>
              <a:t>Problem-based case studies</a:t>
            </a:r>
            <a:endParaRPr lang="en-US" dirty="0"/>
          </a:p>
        </p:txBody>
      </p:sp>
      <p:sp>
        <p:nvSpPr>
          <p:cNvPr id="6" name="Rectangle 5"/>
          <p:cNvSpPr/>
          <p:nvPr/>
        </p:nvSpPr>
        <p:spPr>
          <a:xfrm>
            <a:off x="534953" y="1457488"/>
            <a:ext cx="5010539" cy="4422710"/>
          </a:xfrm>
          <a:prstGeom prst="rect">
            <a:avLst/>
          </a:prstGeom>
          <a:solidFill>
            <a:schemeClr val="bg1"/>
          </a:solidFill>
          <a:ln w="19050">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3374" y="1791406"/>
            <a:ext cx="4478694" cy="3754874"/>
          </a:xfrm>
          <a:prstGeom prst="rect">
            <a:avLst/>
          </a:prstGeom>
          <a:noFill/>
        </p:spPr>
        <p:txBody>
          <a:bodyPr wrap="square" rtlCol="0">
            <a:spAutoFit/>
          </a:bodyPr>
          <a:lstStyle/>
          <a:p>
            <a:r>
              <a:rPr lang="en-US" sz="1400" b="1" cap="all" dirty="0"/>
              <a:t>Form 10-K and Annual </a:t>
            </a:r>
            <a:r>
              <a:rPr lang="en-US" sz="1400" b="1" cap="all" dirty="0" smtClean="0"/>
              <a:t>Reports</a:t>
            </a:r>
          </a:p>
          <a:p>
            <a:endParaRPr lang="en-US" sz="1400" b="1" cap="all" dirty="0"/>
          </a:p>
          <a:p>
            <a:r>
              <a:rPr lang="en-US" sz="1400" dirty="0"/>
              <a:t>Public companies, or companies that sell stock, are required by the government to provide information to the government and to stockholders. This reporting is done through the Form 10-K and includes a comprehensive overview of the company and its financials. Companies also provide an annual report to stockholders. If a company only operates within a single state, it is only required to report to the state government. Private companies do not need to report anything publicly.</a:t>
            </a:r>
          </a:p>
          <a:p>
            <a:r>
              <a:rPr lang="en-US" sz="1400" dirty="0"/>
              <a:t> </a:t>
            </a:r>
          </a:p>
          <a:p>
            <a:r>
              <a:rPr lang="en-US" sz="1400" dirty="0"/>
              <a:t>Information from the Form 10-K is often used to provide financial information in company profiles, directories, etc.</a:t>
            </a:r>
          </a:p>
          <a:p>
            <a:endParaRPr lang="en-US" sz="1400" dirty="0"/>
          </a:p>
        </p:txBody>
      </p:sp>
      <p:sp>
        <p:nvSpPr>
          <p:cNvPr id="8" name="Rectangle 7"/>
          <p:cNvSpPr/>
          <p:nvPr/>
        </p:nvSpPr>
        <p:spPr>
          <a:xfrm>
            <a:off x="5823913" y="1456310"/>
            <a:ext cx="5010539" cy="3657597"/>
          </a:xfrm>
          <a:prstGeom prst="rect">
            <a:avLst/>
          </a:prstGeom>
          <a:solidFill>
            <a:schemeClr val="bg1"/>
          </a:solidFill>
          <a:ln w="19050">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13161" y="1623114"/>
            <a:ext cx="4432041" cy="3323987"/>
          </a:xfrm>
          <a:prstGeom prst="rect">
            <a:avLst/>
          </a:prstGeom>
          <a:noFill/>
        </p:spPr>
        <p:txBody>
          <a:bodyPr wrap="square" rtlCol="0">
            <a:spAutoFit/>
          </a:bodyPr>
          <a:lstStyle/>
          <a:p>
            <a:r>
              <a:rPr lang="en-US" sz="1400" b="1" cap="all" dirty="0" smtClean="0"/>
              <a:t>Dallas Area Rapid Transit</a:t>
            </a:r>
          </a:p>
          <a:p>
            <a:endParaRPr lang="en-US" sz="1400" b="1" cap="all" dirty="0"/>
          </a:p>
          <a:p>
            <a:r>
              <a:rPr lang="en-US" sz="1400" dirty="0"/>
              <a:t>Dallas Area Rapid Transit has been losing ridership recently and is looking at revamping their advertising. Given that people in Dallas like their cars, they are aware of the challenges of promoting public transportation. Your agency has been hired to develop a campaign. </a:t>
            </a:r>
            <a:endParaRPr lang="en-US" sz="1400" dirty="0" smtClean="0"/>
          </a:p>
          <a:p>
            <a:endParaRPr lang="en-US" sz="1400" dirty="0"/>
          </a:p>
          <a:p>
            <a:r>
              <a:rPr lang="en-US" sz="1400" dirty="0" smtClean="0"/>
              <a:t>For </a:t>
            </a:r>
            <a:r>
              <a:rPr lang="en-US" sz="1400" dirty="0"/>
              <a:t>your secondary research, you will need to find:</a:t>
            </a:r>
          </a:p>
          <a:p>
            <a:pPr marL="285750" lvl="0" indent="-285750">
              <a:buFont typeface="Arial" panose="020B0604020202020204" pitchFamily="34" charset="0"/>
              <a:buChar char="•"/>
            </a:pPr>
            <a:r>
              <a:rPr lang="en-US" sz="1400" dirty="0"/>
              <a:t>Preferences, attitudes, demographics, segments of their target market</a:t>
            </a:r>
          </a:p>
          <a:p>
            <a:pPr marL="285750" lvl="0" indent="-285750">
              <a:buFont typeface="Arial" panose="020B0604020202020204" pitchFamily="34" charset="0"/>
              <a:buChar char="•"/>
            </a:pPr>
            <a:r>
              <a:rPr lang="en-US" sz="1400" dirty="0"/>
              <a:t>Identification of key competitors</a:t>
            </a:r>
          </a:p>
          <a:p>
            <a:pPr marL="285750" lvl="0" indent="-285750">
              <a:buFont typeface="Arial" panose="020B0604020202020204" pitchFamily="34" charset="0"/>
              <a:buChar char="•"/>
            </a:pPr>
            <a:r>
              <a:rPr lang="en-US" sz="1400" dirty="0"/>
              <a:t>Industry trends</a:t>
            </a:r>
          </a:p>
          <a:p>
            <a:pPr marL="285750" indent="-285750">
              <a:buFont typeface="Arial" panose="020B0604020202020204" pitchFamily="34" charset="0"/>
              <a:buChar char="•"/>
            </a:pPr>
            <a:r>
              <a:rPr lang="en-US" sz="1400" dirty="0"/>
              <a:t>Recommendations for media placement</a:t>
            </a:r>
          </a:p>
        </p:txBody>
      </p:sp>
    </p:spTree>
    <p:extLst>
      <p:ext uri="{BB962C8B-B14F-4D97-AF65-F5344CB8AC3E}">
        <p14:creationId xmlns:p14="http://schemas.microsoft.com/office/powerpoint/2010/main" val="274350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5" grpId="0"/>
    </p:bldLst>
  </p:timing>
</p:sld>
</file>

<file path=ppt/theme/theme1.xml><?xml version="1.0" encoding="utf-8"?>
<a:theme xmlns:a="http://schemas.openxmlformats.org/drawingml/2006/main" name="View">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3276</TotalTime>
  <Words>603</Words>
  <Application>Microsoft Office PowerPoint</Application>
  <PresentationFormat>Widescreen</PresentationFormat>
  <Paragraphs>157</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Georgia</vt:lpstr>
      <vt:lpstr>Times New Roman</vt:lpstr>
      <vt:lpstr>Wingdings 2</vt:lpstr>
      <vt:lpstr>View</vt:lpstr>
      <vt:lpstr>Applying the ACRL Framework</vt:lpstr>
      <vt:lpstr>Reactions to the new Framework</vt:lpstr>
      <vt:lpstr>Differences in the documents impact our teaching</vt:lpstr>
      <vt:lpstr>Why teach big concepts?</vt:lpstr>
      <vt:lpstr>High road transfer and bridging</vt:lpstr>
      <vt:lpstr>The Framework in action</vt:lpstr>
      <vt:lpstr>Progressive Learning Outcomes</vt:lpstr>
      <vt:lpstr>Source comparison chart</vt:lpstr>
      <vt:lpstr>Problem-based case studies</vt:lpstr>
      <vt:lpstr>Research deconstruction</vt:lpstr>
      <vt:lpstr>Means of Assessment</vt:lpstr>
      <vt:lpstr>Questions?</vt:lpstr>
      <vt:lpstr>Example rubric for case studies</vt:lpstr>
      <vt:lpstr>References</vt:lpstr>
    </vt:vector>
  </TitlesOfParts>
  <Company>Southern Methodist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the ACRL Framework</dc:title>
  <dc:creator>Megan Heuer</dc:creator>
  <cp:lastModifiedBy>Megan Heuer</cp:lastModifiedBy>
  <cp:revision>78</cp:revision>
  <dcterms:created xsi:type="dcterms:W3CDTF">2016-05-23T15:26:54Z</dcterms:created>
  <dcterms:modified xsi:type="dcterms:W3CDTF">2016-07-21T20:48:08Z</dcterms:modified>
</cp:coreProperties>
</file>